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1" r:id="rId9"/>
    <p:sldId id="270" r:id="rId10"/>
    <p:sldId id="262" r:id="rId11"/>
    <p:sldId id="263" r:id="rId12"/>
    <p:sldId id="264" r:id="rId13"/>
    <p:sldId id="265" r:id="rId14"/>
    <p:sldId id="266" r:id="rId15"/>
    <p:sldId id="272" r:id="rId16"/>
    <p:sldId id="268" r:id="rId1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424" autoAdjust="0"/>
    <p:restoredTop sz="94599" autoAdjust="0"/>
  </p:normalViewPr>
  <p:slideViewPr>
    <p:cSldViewPr>
      <p:cViewPr varScale="1">
        <p:scale>
          <a:sx n="62" d="100"/>
          <a:sy n="62" d="100"/>
        </p:scale>
        <p:origin x="216" y="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11.06.2026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4D792-6C62-667C-27EE-2E8FC9CB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CB6639E-3330-20E1-EE79-B5F733FD1E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3EDBF3-3679-6FB0-D5E6-F1E6B2091A0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E559182-B273-0775-24A3-E45CC88261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89BC3E-3FA5-8D40-6B34-2126395169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DD1DA-E2B7-CBAA-6B6E-3C8ED4DE62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E6A8C-072C-DA07-5316-C1FCED92BC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74989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B4116-7FE7-353E-5969-E3E16EB2D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BB3F52-7E87-73C1-A610-1DBE8894C3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AD3BAF-348A-6E3D-3FD8-9163734C2D7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8C6E38E-910E-D23C-AB7C-EBCFEBBD4B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38E57A4-F664-0B1F-24A6-B4BA5005F8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F2679-A1CA-5054-AB28-167566B2E84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AC259-A022-F14E-A719-F524210B2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11386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1DCAD-5513-3682-366C-88516177C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CB8086-B690-0D90-67F9-B5743FCEE7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691D93-9626-EB1B-0C42-7C111C90CDF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934646-791A-3A97-CB6D-59777206AE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C45F899-4650-7F2F-A4E7-8801C2995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E3586-9543-F9E0-E844-F47ACF97E8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D2D8E-8897-CA77-E936-220F1CC51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31955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7D8A3-A58F-4836-708E-F9F401148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3507E3C-5159-877D-B5DB-79A9530D21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10596-C556-DC87-D643-228179F0F45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1C36BF-BAF8-E3E2-AC30-EFCB017D5F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245A8AB-542A-B8F1-C8D7-B8FECF0F7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09358A-EEE1-5ABF-4D08-C1626FC69A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BF13E-2121-49CC-7E2C-A68822904D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99683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honghoyu@gmail.com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97473" y="3860749"/>
            <a:ext cx="9561827" cy="1813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中國教會反智主義之神學根源與歷史演變</a:t>
            </a:r>
            <a:endParaRPr lang="en-US" sz="57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26253" y="6398419"/>
            <a:ext cx="9057246" cy="97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 Bold"/>
                <a:sym typeface="Arimo Bold"/>
              </a:rPr>
              <a:t>余創豪 | </a:t>
            </a:r>
            <a:r>
              <a:rPr lang="en-US" sz="36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 Bold"/>
                <a:sym typeface="Arimo Bold"/>
                <a:hlinkClick r:id="rId5"/>
              </a:rPr>
              <a:t>chonghoyu@gmail.com</a:t>
            </a:r>
            <a:r>
              <a:rPr lang="en-US" sz="36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 Bold"/>
                <a:sym typeface="Arimo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26253" y="5795048"/>
            <a:ext cx="8387734" cy="97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lang="en-US" sz="36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 Bold"/>
                <a:sym typeface="Arimo Bold"/>
              </a:rPr>
              <a:t>宣道會活恩堂週四學堂</a:t>
            </a:r>
            <a:r>
              <a:rPr lang="en-US" sz="36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 Bold"/>
                <a:sym typeface="Arimo Bold"/>
              </a:rPr>
              <a:t> (2026年6月11日)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1406" y="3989451"/>
            <a:ext cx="11848805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反智主義：華人教會的結構性偏差</a:t>
            </a:r>
            <a:endParaRPr lang="en-US" sz="57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665264" y="6250048"/>
            <a:ext cx="8377390" cy="2523973"/>
            <a:chOff x="0" y="0"/>
            <a:chExt cx="11169853" cy="33652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69904" cy="3365373"/>
            </a:xfrm>
            <a:custGeom>
              <a:avLst/>
              <a:gdLst/>
              <a:ahLst/>
              <a:cxnLst/>
              <a:rect l="l" t="t" r="r" b="b"/>
              <a:pathLst>
                <a:path w="11169904" h="3365373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10520680" y="0"/>
                  </a:lnTo>
                  <a:cubicBezTo>
                    <a:pt x="10879201" y="0"/>
                    <a:pt x="11169904" y="290703"/>
                    <a:pt x="11169904" y="649224"/>
                  </a:cubicBezTo>
                  <a:lnTo>
                    <a:pt x="11169904" y="2716149"/>
                  </a:lnTo>
                  <a:cubicBezTo>
                    <a:pt x="11169904" y="3074670"/>
                    <a:pt x="10879201" y="3365373"/>
                    <a:pt x="10520680" y="3365373"/>
                  </a:cubicBezTo>
                  <a:lnTo>
                    <a:pt x="649224" y="3365373"/>
                  </a:lnTo>
                  <a:cubicBezTo>
                    <a:pt x="290703" y="3365246"/>
                    <a:pt x="0" y="3074670"/>
                    <a:pt x="0" y="2716149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68118" y="642432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何謂反智主義</a:t>
            </a:r>
            <a:r>
              <a:rPr lang="en-US" sz="2799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3228" y="7223853"/>
            <a:ext cx="73920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並非指信徒缺乏文化知識，而是在神學架構上</a:t>
            </a:r>
            <a:r>
              <a:rPr lang="en-US" sz="24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拒絕以理性、邏輯和系統性對話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來反思信仰的心理與行為模式。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3" y="6643699"/>
            <a:ext cx="808508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加拿大西三一大學神學研究院中文部主任、劍橋大學哲學博士</a:t>
            </a: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葛牧之（Dr</a:t>
            </a:r>
            <a:r>
              <a:rPr lang="en-US" sz="24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. Ge </a:t>
            </a: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Muzhi）</a:t>
            </a: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在其專著《中國教會的反智主義》中，系統剖析了這一深植於華人教會屬靈傳統中的頑疾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01023" y="7977617"/>
            <a:ext cx="808508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前中國神學研究院院長楊慶球指出，民國三大本土領袖雖貢獻卓著，卻偏離了奧古斯丁、阿奎那、路德與加爾文的正統神學傳承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92000" y="717738"/>
            <a:ext cx="4123668" cy="5498221"/>
            <a:chOff x="0" y="0"/>
            <a:chExt cx="5498224" cy="7330961"/>
          </a:xfrm>
        </p:grpSpPr>
        <p:sp>
          <p:nvSpPr>
            <p:cNvPr id="13" name="Freeform 13" descr="eBook - 中國教會的反智主義by 葛牧之· OverDrive: Free ebooks, audiobooks &amp; movies from  your library."/>
            <p:cNvSpPr/>
            <p:nvPr/>
          </p:nvSpPr>
          <p:spPr>
            <a:xfrm>
              <a:off x="0" y="0"/>
              <a:ext cx="5498211" cy="7330948"/>
            </a:xfrm>
            <a:custGeom>
              <a:avLst/>
              <a:gdLst/>
              <a:ahLst/>
              <a:cxnLst/>
              <a:rect l="l" t="t" r="r" b="b"/>
              <a:pathLst>
                <a:path w="5498211" h="7330948">
                  <a:moveTo>
                    <a:pt x="0" y="0"/>
                  </a:moveTo>
                  <a:lnTo>
                    <a:pt x="5498211" y="0"/>
                  </a:lnTo>
                  <a:lnTo>
                    <a:pt x="5498211" y="7330948"/>
                  </a:lnTo>
                  <a:lnTo>
                    <a:pt x="0" y="73309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US" dirty="0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69406" y="2013499"/>
            <a:ext cx="9807178" cy="176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民國三巨頭</a:t>
            </a:r>
            <a:r>
              <a:rPr lang="en-US" sz="5700" b="1" dirty="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：</a:t>
            </a:r>
          </a:p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神學偏離的共同根源</a:t>
            </a:r>
            <a:endParaRPr lang="en-US" sz="57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69406" y="4130726"/>
            <a:ext cx="980717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葛牧之博士指出，倪柝聲、王明道與宋尚節的反智傾向，並非因為他們自身缺乏學問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——宋尚節擁有美國化學博士學位，倪柝聲博覽群書，王明道亦受過系統教育。他們的反智，本質上是其神學思想在</a:t>
            </a:r>
            <a:r>
              <a:rPr lang="en-US" sz="24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上帝論、基督論、創造論與人論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上的系統性偏離，導致理性在信仰重構中被徹底邊緣化。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669406" y="5753100"/>
            <a:ext cx="4802086" cy="1307306"/>
            <a:chOff x="0" y="0"/>
            <a:chExt cx="6402781" cy="17430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402832" cy="1743075"/>
            </a:xfrm>
            <a:custGeom>
              <a:avLst/>
              <a:gdLst/>
              <a:ahLst/>
              <a:cxnLst/>
              <a:rect l="l" t="t" r="r" b="b"/>
              <a:pathLst>
                <a:path w="6402832" h="1743075">
                  <a:moveTo>
                    <a:pt x="0" y="405765"/>
                  </a:moveTo>
                  <a:cubicBezTo>
                    <a:pt x="0" y="181610"/>
                    <a:pt x="181610" y="0"/>
                    <a:pt x="405765" y="0"/>
                  </a:cubicBezTo>
                  <a:lnTo>
                    <a:pt x="5997067" y="0"/>
                  </a:lnTo>
                  <a:cubicBezTo>
                    <a:pt x="6221095" y="0"/>
                    <a:pt x="6402832" y="181610"/>
                    <a:pt x="6402832" y="405765"/>
                  </a:cubicBezTo>
                  <a:lnTo>
                    <a:pt x="6402832" y="1337310"/>
                  </a:lnTo>
                  <a:cubicBezTo>
                    <a:pt x="6402832" y="1561338"/>
                    <a:pt x="6221222" y="1743075"/>
                    <a:pt x="5997067" y="1743075"/>
                  </a:cubicBezTo>
                  <a:lnTo>
                    <a:pt x="405765" y="1743075"/>
                  </a:lnTo>
                  <a:cubicBezTo>
                    <a:pt x="181610" y="1743075"/>
                    <a:pt x="0" y="1561465"/>
                    <a:pt x="0" y="1337310"/>
                  </a:cubicBezTo>
                  <a:close/>
                </a:path>
              </a:pathLst>
            </a:custGeom>
            <a:solidFill>
              <a:srgbClr val="ECDFE3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872260" y="5927369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倪柝聲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872260" y="6466427"/>
            <a:ext cx="5310778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三元人論與神秘主義框架</a:t>
            </a:r>
            <a:endParaRPr lang="en-US" sz="2400" dirty="0">
              <a:solidFill>
                <a:srgbClr val="000000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2674356" y="5753100"/>
            <a:ext cx="4802238" cy="1307306"/>
            <a:chOff x="0" y="0"/>
            <a:chExt cx="6402984" cy="17430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2959" cy="1743075"/>
            </a:xfrm>
            <a:custGeom>
              <a:avLst/>
              <a:gdLst/>
              <a:ahLst/>
              <a:cxnLst/>
              <a:rect l="l" t="t" r="r" b="b"/>
              <a:pathLst>
                <a:path w="6402959" h="1743075">
                  <a:moveTo>
                    <a:pt x="0" y="405765"/>
                  </a:moveTo>
                  <a:cubicBezTo>
                    <a:pt x="0" y="181610"/>
                    <a:pt x="181610" y="0"/>
                    <a:pt x="405765" y="0"/>
                  </a:cubicBezTo>
                  <a:lnTo>
                    <a:pt x="5997194" y="0"/>
                  </a:lnTo>
                  <a:cubicBezTo>
                    <a:pt x="6221222" y="0"/>
                    <a:pt x="6402959" y="181610"/>
                    <a:pt x="6402959" y="405765"/>
                  </a:cubicBezTo>
                  <a:lnTo>
                    <a:pt x="6402959" y="1337310"/>
                  </a:lnTo>
                  <a:cubicBezTo>
                    <a:pt x="6402959" y="1561338"/>
                    <a:pt x="6221349" y="1743075"/>
                    <a:pt x="5997194" y="1743075"/>
                  </a:cubicBezTo>
                  <a:lnTo>
                    <a:pt x="405765" y="1743075"/>
                  </a:lnTo>
                  <a:cubicBezTo>
                    <a:pt x="181610" y="1743075"/>
                    <a:pt x="0" y="1561465"/>
                    <a:pt x="0" y="1337310"/>
                  </a:cubicBezTo>
                  <a:close/>
                </a:path>
              </a:pathLst>
            </a:custGeom>
            <a:solidFill>
              <a:srgbClr val="ECDFE3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877200" y="5927369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77200" y="6466427"/>
            <a:ext cx="531093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道德主義與基要派實用主義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669406" y="7263250"/>
            <a:ext cx="9807178" cy="1307306"/>
            <a:chOff x="0" y="0"/>
            <a:chExt cx="13076238" cy="17430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076301" cy="1743075"/>
            </a:xfrm>
            <a:custGeom>
              <a:avLst/>
              <a:gdLst/>
              <a:ahLst/>
              <a:cxnLst/>
              <a:rect l="l" t="t" r="r" b="b"/>
              <a:pathLst>
                <a:path w="13076301" h="1743075">
                  <a:moveTo>
                    <a:pt x="0" y="405765"/>
                  </a:moveTo>
                  <a:cubicBezTo>
                    <a:pt x="0" y="181610"/>
                    <a:pt x="181610" y="0"/>
                    <a:pt x="405765" y="0"/>
                  </a:cubicBezTo>
                  <a:lnTo>
                    <a:pt x="12670536" y="0"/>
                  </a:lnTo>
                  <a:cubicBezTo>
                    <a:pt x="12894564" y="0"/>
                    <a:pt x="13076301" y="181610"/>
                    <a:pt x="13076301" y="405765"/>
                  </a:cubicBezTo>
                  <a:lnTo>
                    <a:pt x="13076301" y="1337310"/>
                  </a:lnTo>
                  <a:cubicBezTo>
                    <a:pt x="13076301" y="1561338"/>
                    <a:pt x="12894691" y="1743075"/>
                    <a:pt x="12670536" y="1743075"/>
                  </a:cubicBezTo>
                  <a:lnTo>
                    <a:pt x="405765" y="1743075"/>
                  </a:lnTo>
                  <a:cubicBezTo>
                    <a:pt x="181610" y="1743075"/>
                    <a:pt x="0" y="1561465"/>
                    <a:pt x="0" y="1337310"/>
                  </a:cubicBezTo>
                  <a:close/>
                </a:path>
              </a:pathLst>
            </a:custGeom>
            <a:solidFill>
              <a:srgbClr val="ECDFE3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872260" y="7437529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宋尚節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72260" y="7976587"/>
            <a:ext cx="103158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唯靈論與情緒化神秘主義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1406" y="256118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民國三巨頭 · 其一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416" y="3069279"/>
            <a:ext cx="9410700" cy="1813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倪柝聲：</a:t>
            </a:r>
          </a:p>
          <a:p>
            <a:pPr algn="l">
              <a:lnSpc>
                <a:spcPts val="7113"/>
              </a:lnSpc>
            </a:pPr>
            <a:r>
              <a:rPr lang="en-US" sz="570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三元人論與心思作為撒但營壘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2223" y="5544797"/>
            <a:ext cx="8085087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倪柝聲深受達秘（Darby）與賓路易師母（Jessie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 </a:t>
            </a: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Penn-Lewis）影響，將人劃分為靈、魂、體三部分。他主張唯有「靈」能與神發生關係，而「魂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」（</a:t>
            </a: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包含心思、理性、情感與意志）則</a:t>
            </a: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與神毫無關係，甚至是屬靈生命的大敵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406" y="7665487"/>
            <a:ext cx="8085087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他明確指出，知識源自魂的智力，吃了「知識善惡樹的果子」只會啟發魂的生命，使靈的生命下降，其本質是惡的。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54881" y="5140690"/>
            <a:ext cx="8377390" cy="4346210"/>
            <a:chOff x="0" y="0"/>
            <a:chExt cx="11169853" cy="44737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169904" cy="4473829"/>
            </a:xfrm>
            <a:custGeom>
              <a:avLst/>
              <a:gdLst/>
              <a:ahLst/>
              <a:cxnLst/>
              <a:rect l="l" t="t" r="r" b="b"/>
              <a:pathLst>
                <a:path w="11169904" h="4473829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10520680" y="0"/>
                  </a:lnTo>
                  <a:cubicBezTo>
                    <a:pt x="10879201" y="0"/>
                    <a:pt x="11169904" y="290703"/>
                    <a:pt x="11169904" y="649224"/>
                  </a:cubicBezTo>
                  <a:lnTo>
                    <a:pt x="11169904" y="3824605"/>
                  </a:lnTo>
                  <a:cubicBezTo>
                    <a:pt x="11169904" y="4183126"/>
                    <a:pt x="10879201" y="4473829"/>
                    <a:pt x="10520680" y="4473829"/>
                  </a:cubicBezTo>
                  <a:lnTo>
                    <a:pt x="649224" y="4473829"/>
                  </a:lnTo>
                  <a:cubicBezTo>
                    <a:pt x="290703" y="4473829"/>
                    <a:pt x="0" y="4183126"/>
                    <a:pt x="0" y="3824605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457734" y="5640003"/>
            <a:ext cx="7971682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人類心思被界定為「仇敵撒但的營壘」，</a:t>
            </a:r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徹底割裂了</a:t>
            </a:r>
            <a:r>
              <a:rPr lang="en-US" sz="2400" b="1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上帝形象（Imago</a:t>
            </a:r>
            <a:r>
              <a:rPr lang="en-US" sz="24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Dei）</a:t>
            </a:r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在人類理性功能上的映射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77350" y="6636975"/>
            <a:ext cx="797168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「</a:t>
            </a:r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盡意愛主你的神」的聖經命令在此體系中被貶低，最終導向諾斯底式神秘主義，貶低了神在創造中所賦予人類的智性尊嚴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77350" y="7976225"/>
            <a:ext cx="7971682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在創造論上，倪氏將政治、教育、文學、科學、藝術與商業全部定義為撒但的「世界系統」，</a:t>
            </a:r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教會唯一責任是等待其滅亡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808123" y="1221038"/>
            <a:ext cx="2796435" cy="3648570"/>
            <a:chOff x="0" y="0"/>
            <a:chExt cx="3728580" cy="48647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728593" cy="4864735"/>
            </a:xfrm>
            <a:custGeom>
              <a:avLst/>
              <a:gdLst/>
              <a:ahLst/>
              <a:cxnLst/>
              <a:rect l="l" t="t" r="r" b="b"/>
              <a:pathLst>
                <a:path w="3728593" h="4864735">
                  <a:moveTo>
                    <a:pt x="0" y="0"/>
                  </a:moveTo>
                  <a:lnTo>
                    <a:pt x="3728593" y="0"/>
                  </a:lnTo>
                  <a:lnTo>
                    <a:pt x="3728593" y="4864735"/>
                  </a:lnTo>
                  <a:lnTo>
                    <a:pt x="0" y="4864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69406" y="104700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民國三巨頭 · 其二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9406" y="1564634"/>
            <a:ext cx="9807178" cy="164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sz="5272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王明道：</a:t>
            </a:r>
          </a:p>
          <a:p>
            <a:pPr algn="l">
              <a:lnSpc>
                <a:spcPts val="6580"/>
              </a:lnSpc>
            </a:pPr>
            <a:r>
              <a:rPr lang="en-US" sz="5272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平易真理觀與對系統神學的排斥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655119" y="3724723"/>
            <a:ext cx="9835753" cy="1717481"/>
            <a:chOff x="0" y="0"/>
            <a:chExt cx="13114338" cy="2289975"/>
          </a:xfrm>
        </p:grpSpPr>
        <p:sp>
          <p:nvSpPr>
            <p:cNvPr id="8" name="Freeform 8"/>
            <p:cNvSpPr/>
            <p:nvPr/>
          </p:nvSpPr>
          <p:spPr>
            <a:xfrm>
              <a:off x="19050" y="19050"/>
              <a:ext cx="13076174" cy="2251837"/>
            </a:xfrm>
            <a:custGeom>
              <a:avLst/>
              <a:gdLst/>
              <a:ahLst/>
              <a:cxnLst/>
              <a:rect l="l" t="t" r="r" b="b"/>
              <a:pathLst>
                <a:path w="13076174" h="2251837">
                  <a:moveTo>
                    <a:pt x="0" y="182880"/>
                  </a:moveTo>
                  <a:cubicBezTo>
                    <a:pt x="0" y="81915"/>
                    <a:pt x="83058" y="0"/>
                    <a:pt x="185420" y="0"/>
                  </a:cubicBezTo>
                  <a:lnTo>
                    <a:pt x="12890754" y="0"/>
                  </a:lnTo>
                  <a:cubicBezTo>
                    <a:pt x="12993117" y="0"/>
                    <a:pt x="13076174" y="81915"/>
                    <a:pt x="13076174" y="182880"/>
                  </a:cubicBezTo>
                  <a:lnTo>
                    <a:pt x="13076174" y="2068957"/>
                  </a:lnTo>
                  <a:cubicBezTo>
                    <a:pt x="13076174" y="2169922"/>
                    <a:pt x="12993117" y="2251837"/>
                    <a:pt x="12890754" y="2251837"/>
                  </a:cubicBezTo>
                  <a:lnTo>
                    <a:pt x="185420" y="2251837"/>
                  </a:lnTo>
                  <a:cubicBezTo>
                    <a:pt x="83058" y="2251837"/>
                    <a:pt x="0" y="2169922"/>
                    <a:pt x="0" y="206895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13114274" cy="2289937"/>
            </a:xfrm>
            <a:custGeom>
              <a:avLst/>
              <a:gdLst/>
              <a:ahLst/>
              <a:cxnLst/>
              <a:rect l="l" t="t" r="r" b="b"/>
              <a:pathLst>
                <a:path w="13114274" h="2289937">
                  <a:moveTo>
                    <a:pt x="0" y="201930"/>
                  </a:moveTo>
                  <a:cubicBezTo>
                    <a:pt x="0" y="90170"/>
                    <a:pt x="91821" y="0"/>
                    <a:pt x="204470" y="0"/>
                  </a:cubicBezTo>
                  <a:lnTo>
                    <a:pt x="12909804" y="0"/>
                  </a:lnTo>
                  <a:lnTo>
                    <a:pt x="12909804" y="19050"/>
                  </a:lnTo>
                  <a:lnTo>
                    <a:pt x="12909804" y="0"/>
                  </a:lnTo>
                  <a:cubicBezTo>
                    <a:pt x="13022453" y="0"/>
                    <a:pt x="13114274" y="90170"/>
                    <a:pt x="13114274" y="201930"/>
                  </a:cubicBezTo>
                  <a:lnTo>
                    <a:pt x="13095224" y="201930"/>
                  </a:lnTo>
                  <a:lnTo>
                    <a:pt x="13114274" y="201930"/>
                  </a:lnTo>
                  <a:lnTo>
                    <a:pt x="13114274" y="2088007"/>
                  </a:lnTo>
                  <a:lnTo>
                    <a:pt x="13095224" y="2088007"/>
                  </a:lnTo>
                  <a:lnTo>
                    <a:pt x="13114274" y="2088007"/>
                  </a:lnTo>
                  <a:cubicBezTo>
                    <a:pt x="13114274" y="2199767"/>
                    <a:pt x="13022453" y="2289937"/>
                    <a:pt x="12909804" y="2289937"/>
                  </a:cubicBezTo>
                  <a:lnTo>
                    <a:pt x="12909804" y="2270887"/>
                  </a:lnTo>
                  <a:lnTo>
                    <a:pt x="12909804" y="2289937"/>
                  </a:lnTo>
                  <a:lnTo>
                    <a:pt x="204470" y="2289937"/>
                  </a:lnTo>
                  <a:lnTo>
                    <a:pt x="204470" y="2270887"/>
                  </a:lnTo>
                  <a:lnTo>
                    <a:pt x="204470" y="2289937"/>
                  </a:lnTo>
                  <a:cubicBezTo>
                    <a:pt x="91821" y="2289937"/>
                    <a:pt x="0" y="2199767"/>
                    <a:pt x="0" y="2088007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088007"/>
                  </a:lnTo>
                  <a:lnTo>
                    <a:pt x="19050" y="2088007"/>
                  </a:lnTo>
                  <a:lnTo>
                    <a:pt x="38100" y="2088007"/>
                  </a:lnTo>
                  <a:cubicBezTo>
                    <a:pt x="38100" y="2178177"/>
                    <a:pt x="112395" y="2251837"/>
                    <a:pt x="204470" y="2251837"/>
                  </a:cubicBezTo>
                  <a:lnTo>
                    <a:pt x="12909804" y="2251837"/>
                  </a:lnTo>
                  <a:cubicBezTo>
                    <a:pt x="13001879" y="2251837"/>
                    <a:pt x="13076174" y="2178304"/>
                    <a:pt x="13076174" y="2088007"/>
                  </a:cubicBezTo>
                  <a:lnTo>
                    <a:pt x="13076174" y="201930"/>
                  </a:lnTo>
                  <a:cubicBezTo>
                    <a:pt x="13076174" y="111760"/>
                    <a:pt x="13001879" y="38100"/>
                    <a:pt x="12909804" y="38100"/>
                  </a:cubicBezTo>
                  <a:lnTo>
                    <a:pt x="204470" y="38100"/>
                  </a:lnTo>
                  <a:lnTo>
                    <a:pt x="204470" y="19050"/>
                  </a:lnTo>
                  <a:lnTo>
                    <a:pt x="204470" y="38100"/>
                  </a:lnTo>
                  <a:cubicBezTo>
                    <a:pt x="112395" y="38100"/>
                    <a:pt x="38100" y="111633"/>
                    <a:pt x="38100" y="201930"/>
                  </a:cubicBezTo>
                  <a:close/>
                </a:path>
              </a:pathLst>
            </a:custGeom>
            <a:solidFill>
              <a:srgbClr val="D2C5C9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40841" y="3739010"/>
            <a:ext cx="114300" cy="1688906"/>
            <a:chOff x="0" y="0"/>
            <a:chExt cx="152400" cy="22518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2400" cy="2251837"/>
            </a:xfrm>
            <a:custGeom>
              <a:avLst/>
              <a:gdLst/>
              <a:ahLst/>
              <a:cxnLst/>
              <a:rect l="l" t="t" r="r" b="b"/>
              <a:pathLst>
                <a:path w="152400" h="2251837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2175637"/>
                  </a:lnTo>
                  <a:cubicBezTo>
                    <a:pt x="152400" y="2217674"/>
                    <a:pt x="118237" y="2251837"/>
                    <a:pt x="76200" y="2251837"/>
                  </a:cubicBezTo>
                  <a:cubicBezTo>
                    <a:pt x="34163" y="2251837"/>
                    <a:pt x="0" y="2217674"/>
                    <a:pt x="0" y="2175637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986560" y="3941864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排斥神學教育</a:t>
            </a:r>
            <a:endParaRPr lang="en-US" sz="2799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986560" y="4480912"/>
            <a:ext cx="925859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王明道堅信作神的工作完全不需要入大學或神學院，只需自行研讀聖經。他放棄赴英留學及入神學院的計劃，並公開宣稱一生最不欣賞、也從不閱讀聖經註釋書。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655119" y="5616473"/>
            <a:ext cx="9835753" cy="1717481"/>
            <a:chOff x="0" y="0"/>
            <a:chExt cx="13114338" cy="2289975"/>
          </a:xfrm>
        </p:grpSpPr>
        <p:sp>
          <p:nvSpPr>
            <p:cNvPr id="15" name="Freeform 15"/>
            <p:cNvSpPr/>
            <p:nvPr/>
          </p:nvSpPr>
          <p:spPr>
            <a:xfrm>
              <a:off x="19050" y="19050"/>
              <a:ext cx="13076174" cy="2251837"/>
            </a:xfrm>
            <a:custGeom>
              <a:avLst/>
              <a:gdLst/>
              <a:ahLst/>
              <a:cxnLst/>
              <a:rect l="l" t="t" r="r" b="b"/>
              <a:pathLst>
                <a:path w="13076174" h="2251837">
                  <a:moveTo>
                    <a:pt x="0" y="182880"/>
                  </a:moveTo>
                  <a:cubicBezTo>
                    <a:pt x="0" y="81915"/>
                    <a:pt x="83058" y="0"/>
                    <a:pt x="185420" y="0"/>
                  </a:cubicBezTo>
                  <a:lnTo>
                    <a:pt x="12890754" y="0"/>
                  </a:lnTo>
                  <a:cubicBezTo>
                    <a:pt x="12993117" y="0"/>
                    <a:pt x="13076174" y="81915"/>
                    <a:pt x="13076174" y="182880"/>
                  </a:cubicBezTo>
                  <a:lnTo>
                    <a:pt x="13076174" y="2068957"/>
                  </a:lnTo>
                  <a:cubicBezTo>
                    <a:pt x="13076174" y="2169922"/>
                    <a:pt x="12993117" y="2251837"/>
                    <a:pt x="12890754" y="2251837"/>
                  </a:cubicBezTo>
                  <a:lnTo>
                    <a:pt x="185420" y="2251837"/>
                  </a:lnTo>
                  <a:cubicBezTo>
                    <a:pt x="83058" y="2251837"/>
                    <a:pt x="0" y="2169922"/>
                    <a:pt x="0" y="206895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13114274" cy="2289937"/>
            </a:xfrm>
            <a:custGeom>
              <a:avLst/>
              <a:gdLst/>
              <a:ahLst/>
              <a:cxnLst/>
              <a:rect l="l" t="t" r="r" b="b"/>
              <a:pathLst>
                <a:path w="13114274" h="2289937">
                  <a:moveTo>
                    <a:pt x="0" y="201930"/>
                  </a:moveTo>
                  <a:cubicBezTo>
                    <a:pt x="0" y="90170"/>
                    <a:pt x="91821" y="0"/>
                    <a:pt x="204470" y="0"/>
                  </a:cubicBezTo>
                  <a:lnTo>
                    <a:pt x="12909804" y="0"/>
                  </a:lnTo>
                  <a:lnTo>
                    <a:pt x="12909804" y="19050"/>
                  </a:lnTo>
                  <a:lnTo>
                    <a:pt x="12909804" y="0"/>
                  </a:lnTo>
                  <a:cubicBezTo>
                    <a:pt x="13022453" y="0"/>
                    <a:pt x="13114274" y="90170"/>
                    <a:pt x="13114274" y="201930"/>
                  </a:cubicBezTo>
                  <a:lnTo>
                    <a:pt x="13095224" y="201930"/>
                  </a:lnTo>
                  <a:lnTo>
                    <a:pt x="13114274" y="201930"/>
                  </a:lnTo>
                  <a:lnTo>
                    <a:pt x="13114274" y="2088007"/>
                  </a:lnTo>
                  <a:lnTo>
                    <a:pt x="13095224" y="2088007"/>
                  </a:lnTo>
                  <a:lnTo>
                    <a:pt x="13114274" y="2088007"/>
                  </a:lnTo>
                  <a:cubicBezTo>
                    <a:pt x="13114274" y="2199767"/>
                    <a:pt x="13022453" y="2289937"/>
                    <a:pt x="12909804" y="2289937"/>
                  </a:cubicBezTo>
                  <a:lnTo>
                    <a:pt x="12909804" y="2270887"/>
                  </a:lnTo>
                  <a:lnTo>
                    <a:pt x="12909804" y="2289937"/>
                  </a:lnTo>
                  <a:lnTo>
                    <a:pt x="204470" y="2289937"/>
                  </a:lnTo>
                  <a:lnTo>
                    <a:pt x="204470" y="2270887"/>
                  </a:lnTo>
                  <a:lnTo>
                    <a:pt x="204470" y="2289937"/>
                  </a:lnTo>
                  <a:cubicBezTo>
                    <a:pt x="91821" y="2289937"/>
                    <a:pt x="0" y="2199767"/>
                    <a:pt x="0" y="2088007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088007"/>
                  </a:lnTo>
                  <a:lnTo>
                    <a:pt x="19050" y="2088007"/>
                  </a:lnTo>
                  <a:lnTo>
                    <a:pt x="38100" y="2088007"/>
                  </a:lnTo>
                  <a:cubicBezTo>
                    <a:pt x="38100" y="2178177"/>
                    <a:pt x="112395" y="2251837"/>
                    <a:pt x="204470" y="2251837"/>
                  </a:cubicBezTo>
                  <a:lnTo>
                    <a:pt x="12909804" y="2251837"/>
                  </a:lnTo>
                  <a:cubicBezTo>
                    <a:pt x="13001879" y="2251837"/>
                    <a:pt x="13076174" y="2178304"/>
                    <a:pt x="13076174" y="2088007"/>
                  </a:cubicBezTo>
                  <a:lnTo>
                    <a:pt x="13076174" y="201930"/>
                  </a:lnTo>
                  <a:cubicBezTo>
                    <a:pt x="13076174" y="111760"/>
                    <a:pt x="13001879" y="38100"/>
                    <a:pt x="12909804" y="38100"/>
                  </a:cubicBezTo>
                  <a:lnTo>
                    <a:pt x="204470" y="38100"/>
                  </a:lnTo>
                  <a:lnTo>
                    <a:pt x="204470" y="19050"/>
                  </a:lnTo>
                  <a:lnTo>
                    <a:pt x="204470" y="38100"/>
                  </a:lnTo>
                  <a:cubicBezTo>
                    <a:pt x="112395" y="38100"/>
                    <a:pt x="38100" y="111633"/>
                    <a:pt x="38100" y="201930"/>
                  </a:cubicBezTo>
                  <a:close/>
                </a:path>
              </a:pathLst>
            </a:custGeom>
            <a:solidFill>
              <a:srgbClr val="D2C5C9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40841" y="5630761"/>
            <a:ext cx="114300" cy="1688906"/>
            <a:chOff x="0" y="0"/>
            <a:chExt cx="152400" cy="22518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2400" cy="2251837"/>
            </a:xfrm>
            <a:custGeom>
              <a:avLst/>
              <a:gdLst/>
              <a:ahLst/>
              <a:cxnLst/>
              <a:rect l="l" t="t" r="r" b="b"/>
              <a:pathLst>
                <a:path w="152400" h="2251837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2175637"/>
                  </a:lnTo>
                  <a:cubicBezTo>
                    <a:pt x="152400" y="2217674"/>
                    <a:pt x="118237" y="2251837"/>
                    <a:pt x="76200" y="2251837"/>
                  </a:cubicBezTo>
                  <a:cubicBezTo>
                    <a:pt x="34163" y="2251837"/>
                    <a:pt x="0" y="2217674"/>
                    <a:pt x="0" y="2175637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986560" y="5833615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「平易真理觀」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86560" y="6372673"/>
            <a:ext cx="925859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王氏宣稱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：「</a:t>
            </a: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聖經中所有重要的真理都是極淺鮮、極平易、極容易了解的。信就信，不信的就不信，還有什麼留給神學家去研究的呢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？」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655119" y="7508234"/>
            <a:ext cx="9835753" cy="1717481"/>
            <a:chOff x="0" y="0"/>
            <a:chExt cx="13114338" cy="2289975"/>
          </a:xfrm>
        </p:grpSpPr>
        <p:sp>
          <p:nvSpPr>
            <p:cNvPr id="22" name="Freeform 22"/>
            <p:cNvSpPr/>
            <p:nvPr/>
          </p:nvSpPr>
          <p:spPr>
            <a:xfrm>
              <a:off x="19050" y="19050"/>
              <a:ext cx="13076174" cy="2251837"/>
            </a:xfrm>
            <a:custGeom>
              <a:avLst/>
              <a:gdLst/>
              <a:ahLst/>
              <a:cxnLst/>
              <a:rect l="l" t="t" r="r" b="b"/>
              <a:pathLst>
                <a:path w="13076174" h="2251837">
                  <a:moveTo>
                    <a:pt x="0" y="182880"/>
                  </a:moveTo>
                  <a:cubicBezTo>
                    <a:pt x="0" y="81915"/>
                    <a:pt x="83058" y="0"/>
                    <a:pt x="185420" y="0"/>
                  </a:cubicBezTo>
                  <a:lnTo>
                    <a:pt x="12890754" y="0"/>
                  </a:lnTo>
                  <a:cubicBezTo>
                    <a:pt x="12993117" y="0"/>
                    <a:pt x="13076174" y="81915"/>
                    <a:pt x="13076174" y="182880"/>
                  </a:cubicBezTo>
                  <a:lnTo>
                    <a:pt x="13076174" y="2068957"/>
                  </a:lnTo>
                  <a:cubicBezTo>
                    <a:pt x="13076174" y="2169922"/>
                    <a:pt x="12993117" y="2251837"/>
                    <a:pt x="12890754" y="2251837"/>
                  </a:cubicBezTo>
                  <a:lnTo>
                    <a:pt x="185420" y="2251837"/>
                  </a:lnTo>
                  <a:cubicBezTo>
                    <a:pt x="83058" y="2251837"/>
                    <a:pt x="0" y="2169922"/>
                    <a:pt x="0" y="206895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0"/>
              <a:ext cx="13114274" cy="2289937"/>
            </a:xfrm>
            <a:custGeom>
              <a:avLst/>
              <a:gdLst/>
              <a:ahLst/>
              <a:cxnLst/>
              <a:rect l="l" t="t" r="r" b="b"/>
              <a:pathLst>
                <a:path w="13114274" h="2289937">
                  <a:moveTo>
                    <a:pt x="0" y="201930"/>
                  </a:moveTo>
                  <a:cubicBezTo>
                    <a:pt x="0" y="90170"/>
                    <a:pt x="91821" y="0"/>
                    <a:pt x="204470" y="0"/>
                  </a:cubicBezTo>
                  <a:lnTo>
                    <a:pt x="12909804" y="0"/>
                  </a:lnTo>
                  <a:lnTo>
                    <a:pt x="12909804" y="19050"/>
                  </a:lnTo>
                  <a:lnTo>
                    <a:pt x="12909804" y="0"/>
                  </a:lnTo>
                  <a:cubicBezTo>
                    <a:pt x="13022453" y="0"/>
                    <a:pt x="13114274" y="90170"/>
                    <a:pt x="13114274" y="201930"/>
                  </a:cubicBezTo>
                  <a:lnTo>
                    <a:pt x="13095224" y="201930"/>
                  </a:lnTo>
                  <a:lnTo>
                    <a:pt x="13114274" y="201930"/>
                  </a:lnTo>
                  <a:lnTo>
                    <a:pt x="13114274" y="2088007"/>
                  </a:lnTo>
                  <a:lnTo>
                    <a:pt x="13095224" y="2088007"/>
                  </a:lnTo>
                  <a:lnTo>
                    <a:pt x="13114274" y="2088007"/>
                  </a:lnTo>
                  <a:cubicBezTo>
                    <a:pt x="13114274" y="2199767"/>
                    <a:pt x="13022453" y="2289937"/>
                    <a:pt x="12909804" y="2289937"/>
                  </a:cubicBezTo>
                  <a:lnTo>
                    <a:pt x="12909804" y="2270887"/>
                  </a:lnTo>
                  <a:lnTo>
                    <a:pt x="12909804" y="2289937"/>
                  </a:lnTo>
                  <a:lnTo>
                    <a:pt x="204470" y="2289937"/>
                  </a:lnTo>
                  <a:lnTo>
                    <a:pt x="204470" y="2270887"/>
                  </a:lnTo>
                  <a:lnTo>
                    <a:pt x="204470" y="2289937"/>
                  </a:lnTo>
                  <a:cubicBezTo>
                    <a:pt x="91821" y="2289937"/>
                    <a:pt x="0" y="2199767"/>
                    <a:pt x="0" y="2088007"/>
                  </a:cubicBezTo>
                  <a:lnTo>
                    <a:pt x="0" y="201930"/>
                  </a:lnTo>
                  <a:lnTo>
                    <a:pt x="19050" y="201930"/>
                  </a:lnTo>
                  <a:lnTo>
                    <a:pt x="0" y="201930"/>
                  </a:lnTo>
                  <a:moveTo>
                    <a:pt x="38100" y="201930"/>
                  </a:moveTo>
                  <a:lnTo>
                    <a:pt x="38100" y="2088007"/>
                  </a:lnTo>
                  <a:lnTo>
                    <a:pt x="19050" y="2088007"/>
                  </a:lnTo>
                  <a:lnTo>
                    <a:pt x="38100" y="2088007"/>
                  </a:lnTo>
                  <a:cubicBezTo>
                    <a:pt x="38100" y="2178177"/>
                    <a:pt x="112395" y="2251837"/>
                    <a:pt x="204470" y="2251837"/>
                  </a:cubicBezTo>
                  <a:lnTo>
                    <a:pt x="12909804" y="2251837"/>
                  </a:lnTo>
                  <a:cubicBezTo>
                    <a:pt x="13001879" y="2251837"/>
                    <a:pt x="13076174" y="2178304"/>
                    <a:pt x="13076174" y="2088007"/>
                  </a:cubicBezTo>
                  <a:lnTo>
                    <a:pt x="13076174" y="201930"/>
                  </a:lnTo>
                  <a:cubicBezTo>
                    <a:pt x="13076174" y="111760"/>
                    <a:pt x="13001879" y="38100"/>
                    <a:pt x="12909804" y="38100"/>
                  </a:cubicBezTo>
                  <a:lnTo>
                    <a:pt x="204470" y="38100"/>
                  </a:lnTo>
                  <a:lnTo>
                    <a:pt x="204470" y="19050"/>
                  </a:lnTo>
                  <a:lnTo>
                    <a:pt x="204470" y="38100"/>
                  </a:lnTo>
                  <a:cubicBezTo>
                    <a:pt x="112395" y="38100"/>
                    <a:pt x="38100" y="111633"/>
                    <a:pt x="38100" y="201930"/>
                  </a:cubicBezTo>
                  <a:close/>
                </a:path>
              </a:pathLst>
            </a:custGeom>
            <a:solidFill>
              <a:srgbClr val="D2C5C9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40841" y="7522521"/>
            <a:ext cx="114300" cy="1688906"/>
            <a:chOff x="0" y="0"/>
            <a:chExt cx="152400" cy="22518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52400" cy="2251837"/>
            </a:xfrm>
            <a:custGeom>
              <a:avLst/>
              <a:gdLst/>
              <a:ahLst/>
              <a:cxnLst/>
              <a:rect l="l" t="t" r="r" b="b"/>
              <a:pathLst>
                <a:path w="152400" h="2251837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cubicBezTo>
                    <a:pt x="118237" y="0"/>
                    <a:pt x="152400" y="34163"/>
                    <a:pt x="152400" y="76200"/>
                  </a:cubicBezTo>
                  <a:lnTo>
                    <a:pt x="152400" y="2175637"/>
                  </a:lnTo>
                  <a:cubicBezTo>
                    <a:pt x="152400" y="2217674"/>
                    <a:pt x="118237" y="2251837"/>
                    <a:pt x="76200" y="2251837"/>
                  </a:cubicBezTo>
                  <a:cubicBezTo>
                    <a:pt x="34163" y="2251837"/>
                    <a:pt x="0" y="2217674"/>
                    <a:pt x="0" y="2175637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86560" y="7725375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上帝論的缺陷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86560" y="8264423"/>
            <a:ext cx="9258595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王明道反對三位一體，削弱了子與父在神格上的本質平等，使其基督論缺乏理性反思基礎，最終將基督教退縮為「反對世界、自我封閉」的個人道德堡壘。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5622" y="0"/>
            <a:ext cx="7238086" cy="10287000"/>
            <a:chOff x="0" y="0"/>
            <a:chExt cx="9650781" cy="13716000"/>
          </a:xfrm>
        </p:grpSpPr>
        <p:sp>
          <p:nvSpPr>
            <p:cNvPr id="29" name="Freeform 29" descr="undefined"/>
            <p:cNvSpPr/>
            <p:nvPr/>
          </p:nvSpPr>
          <p:spPr>
            <a:xfrm>
              <a:off x="0" y="0"/>
              <a:ext cx="9650730" cy="13716000"/>
            </a:xfrm>
            <a:custGeom>
              <a:avLst/>
              <a:gdLst/>
              <a:ahLst/>
              <a:cxnLst/>
              <a:rect l="l" t="t" r="r" b="b"/>
              <a:pathLst>
                <a:path w="9650730" h="13716000">
                  <a:moveTo>
                    <a:pt x="0" y="0"/>
                  </a:moveTo>
                  <a:lnTo>
                    <a:pt x="9650730" y="0"/>
                  </a:lnTo>
                  <a:lnTo>
                    <a:pt x="965073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5" r="-55"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1406" y="247515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王明道的歷史悲劇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1406" y="2983259"/>
            <a:ext cx="9661922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神學失能與歷史巨輪的碾壓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57201" y="4557866"/>
            <a:ext cx="17174918" cy="4624234"/>
            <a:chOff x="0" y="0"/>
            <a:chExt cx="10025659" cy="47029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025634" cy="4702937"/>
            </a:xfrm>
            <a:custGeom>
              <a:avLst/>
              <a:gdLst/>
              <a:ahLst/>
              <a:cxnLst/>
              <a:rect l="l" t="t" r="r" b="b"/>
              <a:pathLst>
                <a:path w="10025634" h="470293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9376410" y="0"/>
                  </a:lnTo>
                  <a:cubicBezTo>
                    <a:pt x="9734931" y="0"/>
                    <a:pt x="10025634" y="290703"/>
                    <a:pt x="10025634" y="649224"/>
                  </a:cubicBezTo>
                  <a:lnTo>
                    <a:pt x="10025634" y="4053713"/>
                  </a:lnTo>
                  <a:cubicBezTo>
                    <a:pt x="10025634" y="4412234"/>
                    <a:pt x="9734931" y="4702937"/>
                    <a:pt x="9376410" y="4702937"/>
                  </a:cubicBezTo>
                  <a:lnTo>
                    <a:pt x="649224" y="4702937"/>
                  </a:lnTo>
                  <a:cubicBezTo>
                    <a:pt x="290703" y="4702937"/>
                    <a:pt x="0" y="4412361"/>
                    <a:pt x="0" y="4053713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11406" y="4983122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8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三自運動的衝突</a:t>
            </a:r>
            <a:endParaRPr lang="en-US" sz="28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11406" y="5603438"/>
            <a:ext cx="1618119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1950年，吳耀宗等人擬定《革新宣言》，</a:t>
            </a:r>
            <a:r>
              <a:rPr lang="en-US" sz="28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展開三自運動。王明道多次拒絕出席相關政治學習，被定性為「基督教屬靈派的頑固堡壘</a:t>
            </a:r>
            <a:r>
              <a:rPr lang="en-US" sz="28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」，最終兩次入獄，長達</a:t>
            </a:r>
            <a:r>
              <a:rPr lang="en-US" sz="28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二十二年的監禁</a:t>
            </a:r>
            <a:r>
              <a:rPr lang="en-US" sz="28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，並於1956年一度寫下悔過書，精神崩潰。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406" y="7099118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8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吳利明的評估</a:t>
            </a:r>
            <a:endParaRPr lang="en-US" sz="28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11406" y="7719434"/>
            <a:ext cx="1618119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吳利明在《基督教與中國社會變遷》中，將王明道的悲劇評估為「神對一種蔑視這世界價值的信仰的審判」——</a:t>
            </a:r>
            <a:r>
              <a:rPr lang="en-US" sz="28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其神學完全缺乏關於社會、政治與歷史進程的系統工具，在極權國家面前徹底失能</a:t>
            </a:r>
            <a:r>
              <a:rPr lang="en-US" sz="28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pic>
        <p:nvPicPr>
          <p:cNvPr id="11" name="Picture 10" descr="吴耀宗_百度百科">
            <a:extLst>
              <a:ext uri="{FF2B5EF4-FFF2-40B4-BE49-F238E27FC236}">
                <a16:creationId xmlns:a16="http://schemas.microsoft.com/office/drawing/2014/main" id="{284048A9-D5E8-8289-D6BE-FBE79B02E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1406872"/>
            <a:ext cx="3276600" cy="32766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229DA-3609-4477-FF89-8EC6545AF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DA1A165-1F60-3942-F047-6A16EB65EA4D}"/>
              </a:ext>
            </a:extLst>
          </p:cNvPr>
          <p:cNvSpPr/>
          <p:nvPr/>
        </p:nvSpPr>
        <p:spPr>
          <a:xfrm>
            <a:off x="0" y="0"/>
            <a:ext cx="18288000" cy="10401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8AA2D0C-E874-B717-8356-6F50904E2A8D}"/>
              </a:ext>
            </a:extLst>
          </p:cNvPr>
          <p:cNvSpPr txBox="1"/>
          <p:nvPr/>
        </p:nvSpPr>
        <p:spPr>
          <a:xfrm>
            <a:off x="811406" y="247515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王明道的歷史悲劇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4381D1C-DDAE-F047-254A-C7FC4F7361A3}"/>
              </a:ext>
            </a:extLst>
          </p:cNvPr>
          <p:cNvSpPr txBox="1"/>
          <p:nvPr/>
        </p:nvSpPr>
        <p:spPr>
          <a:xfrm>
            <a:off x="811406" y="2983259"/>
            <a:ext cx="9661922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我對審判論的質疑</a:t>
            </a:r>
            <a:endParaRPr lang="en-US" sz="5700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C463D1AF-5B46-3A73-4DCE-9E109B593C07}"/>
              </a:ext>
            </a:extLst>
          </p:cNvPr>
          <p:cNvGrpSpPr/>
          <p:nvPr/>
        </p:nvGrpSpPr>
        <p:grpSpPr>
          <a:xfrm>
            <a:off x="808296" y="4154660"/>
            <a:ext cx="8183304" cy="4891042"/>
            <a:chOff x="0" y="0"/>
            <a:chExt cx="10025659" cy="470296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EA1C556-2892-1112-DF70-50DA7F92A131}"/>
                </a:ext>
              </a:extLst>
            </p:cNvPr>
            <p:cNvSpPr/>
            <p:nvPr/>
          </p:nvSpPr>
          <p:spPr>
            <a:xfrm>
              <a:off x="0" y="0"/>
              <a:ext cx="10025634" cy="4702937"/>
            </a:xfrm>
            <a:custGeom>
              <a:avLst/>
              <a:gdLst/>
              <a:ahLst/>
              <a:cxnLst/>
              <a:rect l="l" t="t" r="r" b="b"/>
              <a:pathLst>
                <a:path w="10025634" h="470293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9376410" y="0"/>
                  </a:lnTo>
                  <a:cubicBezTo>
                    <a:pt x="9734931" y="0"/>
                    <a:pt x="10025634" y="290703"/>
                    <a:pt x="10025634" y="649224"/>
                  </a:cubicBezTo>
                  <a:lnTo>
                    <a:pt x="10025634" y="4053713"/>
                  </a:lnTo>
                  <a:cubicBezTo>
                    <a:pt x="10025634" y="4412234"/>
                    <a:pt x="9734931" y="4702937"/>
                    <a:pt x="9376410" y="4702937"/>
                  </a:cubicBezTo>
                  <a:lnTo>
                    <a:pt x="649224" y="4702937"/>
                  </a:lnTo>
                  <a:cubicBezTo>
                    <a:pt x="290703" y="4702937"/>
                    <a:pt x="0" y="4412361"/>
                    <a:pt x="0" y="4053713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15D3B6AD-AC49-CE59-CBBE-88931163451D}"/>
              </a:ext>
            </a:extLst>
          </p:cNvPr>
          <p:cNvSpPr txBox="1"/>
          <p:nvPr/>
        </p:nvSpPr>
        <p:spPr>
          <a:xfrm>
            <a:off x="1330917" y="4790169"/>
            <a:ext cx="701039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作者並不認同上帝審判論。</a:t>
            </a:r>
          </a:p>
          <a:p>
            <a:pPr algn="l"/>
            <a:endParaRPr lang="en-US" sz="2400" dirty="0">
              <a:solidFill>
                <a:srgbClr val="000000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  <a:p>
            <a:r>
              <a:rPr lang="en-US" altLang="ja-JP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16</a:t>
            </a:r>
            <a:r>
              <a:rPr lang="ja-JP" alt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世紀，托馬斯</a:t>
            </a:r>
            <a:r>
              <a:rPr lang="en-US" altLang="ja-JP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‧</a:t>
            </a:r>
            <a:r>
              <a:rPr lang="ja-JP" alt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莫爾爵士（ </a:t>
            </a:r>
            <a:r>
              <a:rPr lang="en-US" altLang="ja-JP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Thomas More</a:t>
            </a:r>
            <a:r>
              <a:rPr lang="ja-JP" alt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 ）反對英皇亨利八世與元配離婚以及他與羅馬天主教會決裂。起初莫爾受到監禁，最終亨利八世下令處死莫爾。</a:t>
            </a:r>
            <a:endParaRPr lang="en-US" altLang="ja-JP" sz="2400" dirty="0">
              <a:solidFill>
                <a:srgbClr val="000000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  <a:p>
            <a:pPr algn="l"/>
            <a:endParaRPr lang="en-US" sz="2400" dirty="0">
              <a:solidFill>
                <a:srgbClr val="000000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  <a:p>
            <a:r>
              <a:rPr lang="en-US" sz="2400" dirty="0" err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我並不認同天主教教義，但無論如何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，</a:t>
            </a:r>
            <a:r>
              <a:rPr lang="ja-JP" altLang="en-US" sz="24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莫爾爵士</a:t>
            </a:r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忠於原則，寧死不屈是值得敬佩的，我不會在評價他的時候將天主教神學放入考慮因素。我不認為上帝會通過亨利八世去審判有問題的神學立場。</a:t>
            </a:r>
          </a:p>
        </p:txBody>
      </p:sp>
      <p:pic>
        <p:nvPicPr>
          <p:cNvPr id="5" name="Picture 4" descr="undefined">
            <a:extLst>
              <a:ext uri="{FF2B5EF4-FFF2-40B4-BE49-F238E27FC236}">
                <a16:creationId xmlns:a16="http://schemas.microsoft.com/office/drawing/2014/main" id="{784607B9-DDAF-E183-2A5C-8467B1A45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1241298"/>
            <a:ext cx="6204744" cy="780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9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618D2-A1C1-14F3-91D2-D18C38EC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F1A54F-3790-1565-2245-C0C5A96E9F5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C8463F8-36A2-C606-F58E-BA7DEA91E61F}"/>
              </a:ext>
            </a:extLst>
          </p:cNvPr>
          <p:cNvSpPr txBox="1"/>
          <p:nvPr/>
        </p:nvSpPr>
        <p:spPr>
          <a:xfrm>
            <a:off x="811406" y="247515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王明道的歷史悲劇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9D7F668-C6C2-1243-351F-30ED60832A59}"/>
              </a:ext>
            </a:extLst>
          </p:cNvPr>
          <p:cNvSpPr txBox="1"/>
          <p:nvPr/>
        </p:nvSpPr>
        <p:spPr>
          <a:xfrm>
            <a:off x="811406" y="2983259"/>
            <a:ext cx="9661922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我對審判論的質疑</a:t>
            </a:r>
            <a:endParaRPr lang="en-US" sz="5700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21E8055F-5DD4-4457-3DD6-0CFCABE5A4B6}"/>
              </a:ext>
            </a:extLst>
          </p:cNvPr>
          <p:cNvGrpSpPr/>
          <p:nvPr/>
        </p:nvGrpSpPr>
        <p:grpSpPr>
          <a:xfrm>
            <a:off x="808296" y="4154660"/>
            <a:ext cx="8183304" cy="4722640"/>
            <a:chOff x="0" y="0"/>
            <a:chExt cx="10025659" cy="470296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A542FE4-5330-697F-2FA8-FDF455EB8977}"/>
                </a:ext>
              </a:extLst>
            </p:cNvPr>
            <p:cNvSpPr/>
            <p:nvPr/>
          </p:nvSpPr>
          <p:spPr>
            <a:xfrm>
              <a:off x="0" y="0"/>
              <a:ext cx="10025634" cy="4702937"/>
            </a:xfrm>
            <a:custGeom>
              <a:avLst/>
              <a:gdLst/>
              <a:ahLst/>
              <a:cxnLst/>
              <a:rect l="l" t="t" r="r" b="b"/>
              <a:pathLst>
                <a:path w="10025634" h="470293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9376410" y="0"/>
                  </a:lnTo>
                  <a:cubicBezTo>
                    <a:pt x="9734931" y="0"/>
                    <a:pt x="10025634" y="290703"/>
                    <a:pt x="10025634" y="649224"/>
                  </a:cubicBezTo>
                  <a:lnTo>
                    <a:pt x="10025634" y="4053713"/>
                  </a:lnTo>
                  <a:cubicBezTo>
                    <a:pt x="10025634" y="4412234"/>
                    <a:pt x="9734931" y="4702937"/>
                    <a:pt x="9376410" y="4702937"/>
                  </a:cubicBezTo>
                  <a:lnTo>
                    <a:pt x="649224" y="4702937"/>
                  </a:lnTo>
                  <a:cubicBezTo>
                    <a:pt x="290703" y="4702937"/>
                    <a:pt x="0" y="4412361"/>
                    <a:pt x="0" y="4053713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4671B2C-C69B-23D2-B50F-E0A99FB3AE4D}"/>
              </a:ext>
            </a:extLst>
          </p:cNvPr>
          <p:cNvSpPr txBox="1"/>
          <p:nvPr/>
        </p:nvSpPr>
        <p:spPr>
          <a:xfrm>
            <a:off x="1330917" y="4790169"/>
            <a:ext cx="7010399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我並不認同上帝通過專政去審判拋棄世界的神學。避世的信仰可能無益於社會建設，但也無害。國民政府完全不會干預。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D781876-16B9-12FF-9894-7C530876ECF1}"/>
              </a:ext>
            </a:extLst>
          </p:cNvPr>
          <p:cNvSpPr txBox="1"/>
          <p:nvPr/>
        </p:nvSpPr>
        <p:spPr>
          <a:xfrm>
            <a:off x="1343169" y="6396625"/>
            <a:ext cx="7113537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聚居於美國賓夕法尼亞州的</a:t>
            </a:r>
            <a:r>
              <a:rPr lang="en-US" sz="2800" b="1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Amish</a:t>
            </a:r>
            <a:r>
              <a:rPr 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更加極端，是與現代文明隔離的封閉系統，但他們與其他群體和平共存，上帝並沒有通過任何手段去「審判」他們。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354F0D-120D-F1D0-A2FB-F670E3D0BE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906707"/>
            <a:ext cx="5177949" cy="38834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A39A7D-A80D-6FA2-2A48-5ADD7015C3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496832"/>
            <a:ext cx="5177949" cy="36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0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D90D4-B6C1-FE69-0FBF-56A12DB0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723FC4-6063-6658-B30B-0F87F8FDB2E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B5946EC3-1D70-9953-6114-C2A7EC7BA746}"/>
              </a:ext>
            </a:extLst>
          </p:cNvPr>
          <p:cNvSpPr txBox="1"/>
          <p:nvPr/>
        </p:nvSpPr>
        <p:spPr>
          <a:xfrm>
            <a:off x="811406" y="2475157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王明道的歷史悲劇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FF82FDA-BCA8-99D1-1315-19CB1CE65390}"/>
              </a:ext>
            </a:extLst>
          </p:cNvPr>
          <p:cNvSpPr txBox="1"/>
          <p:nvPr/>
        </p:nvSpPr>
        <p:spPr>
          <a:xfrm>
            <a:off x="811406" y="2983259"/>
            <a:ext cx="9661922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我對審判論的質疑</a:t>
            </a:r>
            <a:endParaRPr lang="en-US" sz="5700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0688EC3D-1DBB-CD1E-383C-99643D663B99}"/>
              </a:ext>
            </a:extLst>
          </p:cNvPr>
          <p:cNvGrpSpPr/>
          <p:nvPr/>
        </p:nvGrpSpPr>
        <p:grpSpPr>
          <a:xfrm>
            <a:off x="808296" y="4610100"/>
            <a:ext cx="8183304" cy="3886200"/>
            <a:chOff x="0" y="0"/>
            <a:chExt cx="10025659" cy="470296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3149F8F-446B-1BC1-754F-2B3F40A556A8}"/>
                </a:ext>
              </a:extLst>
            </p:cNvPr>
            <p:cNvSpPr/>
            <p:nvPr/>
          </p:nvSpPr>
          <p:spPr>
            <a:xfrm>
              <a:off x="0" y="0"/>
              <a:ext cx="10025634" cy="4702937"/>
            </a:xfrm>
            <a:custGeom>
              <a:avLst/>
              <a:gdLst/>
              <a:ahLst/>
              <a:cxnLst/>
              <a:rect l="l" t="t" r="r" b="b"/>
              <a:pathLst>
                <a:path w="10025634" h="4702937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9376410" y="0"/>
                  </a:lnTo>
                  <a:cubicBezTo>
                    <a:pt x="9734931" y="0"/>
                    <a:pt x="10025634" y="290703"/>
                    <a:pt x="10025634" y="649224"/>
                  </a:cubicBezTo>
                  <a:lnTo>
                    <a:pt x="10025634" y="4053713"/>
                  </a:lnTo>
                  <a:cubicBezTo>
                    <a:pt x="10025634" y="4412234"/>
                    <a:pt x="9734931" y="4702937"/>
                    <a:pt x="9376410" y="4702937"/>
                  </a:cubicBezTo>
                  <a:lnTo>
                    <a:pt x="649224" y="4702937"/>
                  </a:lnTo>
                  <a:cubicBezTo>
                    <a:pt x="290703" y="4702937"/>
                    <a:pt x="0" y="4412361"/>
                    <a:pt x="0" y="4053713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B5E5701C-DEEC-FC6C-D5FA-DCD5AECAC2FF}"/>
              </a:ext>
            </a:extLst>
          </p:cNvPr>
          <p:cNvSpPr txBox="1"/>
          <p:nvPr/>
        </p:nvSpPr>
        <p:spPr>
          <a:xfrm>
            <a:off x="1394738" y="5025216"/>
            <a:ext cx="7010399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ja-JP" altLang="en-US" sz="28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阿米什的歷史可以追溯到</a:t>
            </a:r>
            <a:r>
              <a:rPr lang="en-US" altLang="ja-JP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17</a:t>
            </a:r>
            <a:r>
              <a:rPr lang="ja-JP" altLang="en-US" sz="28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世紀的歐洲，他們源自瑞士與德國一帶的重洗派（</a:t>
            </a:r>
            <a:r>
              <a:rPr 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Anabaptist）</a:t>
            </a:r>
            <a:r>
              <a:rPr lang="ja-JP" altLang="en-US" sz="28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宗教運動，強調成人洗禮、個人信仰的自覺，以及與世俗權力的分離。後來，在宗教領袖雅各布・阿曼（</a:t>
            </a:r>
            <a:r>
              <a:rPr lang="en-US" sz="28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Jakob Ammann）</a:t>
            </a:r>
            <a:r>
              <a:rPr lang="ja-JP" altLang="en-US" sz="280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的影響下，這個群體逐漸形成一個更為嚴謹、強調紀律與簡樸生活的分支。</a:t>
            </a:r>
            <a:endParaRPr lang="en-US" sz="2800" dirty="0">
              <a:solidFill>
                <a:srgbClr val="000000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A1349B-F8D6-D1A5-C44E-1DFAE2AE23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116" y="1661506"/>
            <a:ext cx="3941284" cy="4661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DC25F0-CE56-307B-37B5-B60C00DA79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0" y="3442970"/>
            <a:ext cx="3860733" cy="573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10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69406" y="1872253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民國三巨頭 · 其三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9406" y="2380355"/>
            <a:ext cx="9807178" cy="176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宋尚節</a:t>
            </a:r>
            <a:r>
              <a:rPr lang="en-US" sz="5700" b="1" dirty="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：</a:t>
            </a:r>
          </a:p>
          <a:p>
            <a:pPr algn="l">
              <a:lnSpc>
                <a:spcPts val="7113"/>
              </a:lnSpc>
            </a:pPr>
            <a:r>
              <a:rPr lang="en-US" sz="57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神秘主義啟示與唯靈論解經</a:t>
            </a:r>
            <a:endParaRPr lang="en-US" sz="57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69406" y="4738535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從博士到唯靈論者</a:t>
            </a:r>
            <a:endParaRPr lang="en-US" sz="2799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69406" y="5358851"/>
            <a:ext cx="465608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宋尚節擁有西方化學博士學位，卻在屬靈經歷中走向對人類心智的極端否定。他將神學教育視為靈命成長的毒藥，批判協和神學院為「徒有神學招牌而沒有屬靈空氣的神學院」。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90993" y="7137203"/>
            <a:ext cx="465608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在一次徹夜禱告中，宋氏自稱聽到神說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：「</a:t>
            </a: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我要滅絕智慧人的智慧，廢棄聰明人的聰明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」，</a:t>
            </a: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並以此得出「人的學問才幹算得了什麼」的結論，將個人經歷上升為普遍屬靈規範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830023" y="4738535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靈意解經法的危害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830023" y="5358851"/>
            <a:ext cx="4656087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宋尚節主張聖經真理不可用人類理智詮釋，唯有「被聖靈充滿的屬靈人」方能明白。這直接導致</a:t>
            </a:r>
            <a:r>
              <a:rPr lang="en-US" sz="20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「靈意解經法」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在華人教會大行其道。例如格拉森被解釋為各木拉眾木，意思是每個人都要傳福音，帶許多人信主。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30023" y="7489790"/>
            <a:ext cx="465608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0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嚴謹的文本考證、歷史脈絡與神學教義被視為阻礙聖靈工作的障礙，使教會失去了與現代知識分子進行理性對話的能力</a:t>
            </a:r>
            <a:r>
              <a:rPr lang="en-US" sz="20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01891" y="3687185"/>
            <a:ext cx="5165598" cy="4516364"/>
            <a:chOff x="0" y="0"/>
            <a:chExt cx="6887464" cy="602181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887464" cy="6021832"/>
            </a:xfrm>
            <a:custGeom>
              <a:avLst/>
              <a:gdLst/>
              <a:ahLst/>
              <a:cxnLst/>
              <a:rect l="l" t="t" r="r" b="b"/>
              <a:pathLst>
                <a:path w="6887464" h="6021832">
                  <a:moveTo>
                    <a:pt x="0" y="0"/>
                  </a:moveTo>
                  <a:lnTo>
                    <a:pt x="6887464" y="0"/>
                  </a:lnTo>
                  <a:lnTo>
                    <a:pt x="6887464" y="6021832"/>
                  </a:lnTo>
                  <a:lnTo>
                    <a:pt x="0" y="6021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6" b="-156"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11406" y="2656284"/>
            <a:ext cx="10390880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三巨頭神學偏差的系統性比較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06644" y="4025656"/>
            <a:ext cx="16674703" cy="3000080"/>
            <a:chOff x="0" y="0"/>
            <a:chExt cx="22232938" cy="40001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232874" cy="4000119"/>
            </a:xfrm>
            <a:custGeom>
              <a:avLst/>
              <a:gdLst/>
              <a:ahLst/>
              <a:cxnLst/>
              <a:rect l="l" t="t" r="r" b="b"/>
              <a:pathLst>
                <a:path w="22232874" h="4000119">
                  <a:moveTo>
                    <a:pt x="0" y="412115"/>
                  </a:moveTo>
                  <a:cubicBezTo>
                    <a:pt x="0" y="184531"/>
                    <a:pt x="185039" y="0"/>
                    <a:pt x="413131" y="0"/>
                  </a:cubicBezTo>
                  <a:lnTo>
                    <a:pt x="21819743" y="0"/>
                  </a:lnTo>
                  <a:lnTo>
                    <a:pt x="21819743" y="6350"/>
                  </a:lnTo>
                  <a:lnTo>
                    <a:pt x="21819743" y="0"/>
                  </a:lnTo>
                  <a:cubicBezTo>
                    <a:pt x="22047961" y="0"/>
                    <a:pt x="22232874" y="184531"/>
                    <a:pt x="22232874" y="412115"/>
                  </a:cubicBezTo>
                  <a:lnTo>
                    <a:pt x="22226524" y="412115"/>
                  </a:lnTo>
                  <a:lnTo>
                    <a:pt x="22232874" y="412115"/>
                  </a:lnTo>
                  <a:lnTo>
                    <a:pt x="22232874" y="3588004"/>
                  </a:lnTo>
                  <a:lnTo>
                    <a:pt x="22226524" y="3588004"/>
                  </a:lnTo>
                  <a:lnTo>
                    <a:pt x="22232874" y="3588004"/>
                  </a:lnTo>
                  <a:cubicBezTo>
                    <a:pt x="22232874" y="3815588"/>
                    <a:pt x="22047834" y="4000119"/>
                    <a:pt x="21819743" y="4000119"/>
                  </a:cubicBezTo>
                  <a:lnTo>
                    <a:pt x="21819743" y="3993769"/>
                  </a:lnTo>
                  <a:lnTo>
                    <a:pt x="21819743" y="4000119"/>
                  </a:lnTo>
                  <a:lnTo>
                    <a:pt x="413131" y="4000119"/>
                  </a:lnTo>
                  <a:lnTo>
                    <a:pt x="413131" y="3993769"/>
                  </a:lnTo>
                  <a:lnTo>
                    <a:pt x="413131" y="4000119"/>
                  </a:lnTo>
                  <a:cubicBezTo>
                    <a:pt x="185039" y="4000119"/>
                    <a:pt x="0" y="3815588"/>
                    <a:pt x="0" y="3588004"/>
                  </a:cubicBezTo>
                  <a:lnTo>
                    <a:pt x="0" y="412115"/>
                  </a:lnTo>
                  <a:lnTo>
                    <a:pt x="6350" y="412115"/>
                  </a:lnTo>
                  <a:lnTo>
                    <a:pt x="0" y="412115"/>
                  </a:lnTo>
                  <a:moveTo>
                    <a:pt x="12700" y="412115"/>
                  </a:moveTo>
                  <a:lnTo>
                    <a:pt x="12700" y="3588004"/>
                  </a:lnTo>
                  <a:lnTo>
                    <a:pt x="6350" y="3588004"/>
                  </a:lnTo>
                  <a:lnTo>
                    <a:pt x="12700" y="3588004"/>
                  </a:lnTo>
                  <a:cubicBezTo>
                    <a:pt x="12700" y="3808603"/>
                    <a:pt x="192024" y="3987419"/>
                    <a:pt x="413131" y="3987419"/>
                  </a:cubicBezTo>
                  <a:lnTo>
                    <a:pt x="21819743" y="3987419"/>
                  </a:lnTo>
                  <a:cubicBezTo>
                    <a:pt x="22040977" y="3987419"/>
                    <a:pt x="22220174" y="3808603"/>
                    <a:pt x="22220174" y="3588004"/>
                  </a:cubicBezTo>
                  <a:lnTo>
                    <a:pt x="22220174" y="412115"/>
                  </a:lnTo>
                  <a:cubicBezTo>
                    <a:pt x="22220174" y="191516"/>
                    <a:pt x="22040850" y="12700"/>
                    <a:pt x="21819743" y="12700"/>
                  </a:cubicBezTo>
                  <a:lnTo>
                    <a:pt x="413131" y="12700"/>
                  </a:lnTo>
                  <a:lnTo>
                    <a:pt x="413131" y="6350"/>
                  </a:lnTo>
                  <a:lnTo>
                    <a:pt x="413131" y="12700"/>
                  </a:lnTo>
                  <a:cubicBezTo>
                    <a:pt x="192024" y="12700"/>
                    <a:pt x="12700" y="191516"/>
                    <a:pt x="12700" y="412115"/>
                  </a:cubicBezTo>
                  <a:close/>
                </a:path>
              </a:pathLst>
            </a:custGeom>
            <a:solidFill>
              <a:srgbClr val="000000">
                <a:alpha val="392"/>
              </a:srgbClr>
            </a:solidFill>
          </p:spPr>
          <p:txBody>
            <a:bodyPr/>
            <a:lstStyle/>
            <a:p>
              <a:endParaRPr lang="en-US" sz="2400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4233" y="4104380"/>
            <a:ext cx="38330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b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神學向度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24200" y="4104380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倪柝聲</a:t>
            </a:r>
            <a:endParaRPr lang="en-US" sz="2400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 Bold"/>
              <a:sym typeface="Poppi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77200" y="4104380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王明道</a:t>
            </a:r>
            <a:endParaRPr lang="en-US" sz="2400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877800" y="4104380"/>
            <a:ext cx="483185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宋尚節</a:t>
            </a:r>
            <a:endParaRPr lang="en-US" sz="2400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 Bold"/>
              <a:sym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4233" y="4700587"/>
            <a:ext cx="38330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人論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24200" y="4700587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三元人論，魂為屬靈大敵</a:t>
            </a:r>
            <a:endParaRPr lang="en-US" sz="2400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77200" y="4700587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道德主義，強調個人意志決斷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77800" y="4700587"/>
            <a:ext cx="483185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否定人類心智，崇尚靈感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4233" y="5296795"/>
            <a:ext cx="38330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創造論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24200" y="5296795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世界系統為撒但工具，極端孤立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77200" y="5296795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反對教會參與社會建設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877800" y="5296795"/>
            <a:ext cx="483185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輕視人類學問才幹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4233" y="5893003"/>
            <a:ext cx="38330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解經方法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24200" y="5893003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神秘主義，靈意化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77200" y="5893003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平易真理觀，拒絕學術工具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77800" y="5893003"/>
            <a:ext cx="483185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靈意解經法，訴諸個人靈感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4233" y="6489202"/>
            <a:ext cx="383307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上帝論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24200" y="6489202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超越性與理性對立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077200" y="6489202"/>
            <a:ext cx="4993481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反對三位一體，削弱基督論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877800" y="6489202"/>
            <a:ext cx="4831852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4"/>
              </a:lnSpc>
            </a:pPr>
            <a:r>
              <a:rPr lang="en-US" sz="240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啟示論排斥理性詮釋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1406" y="7182441"/>
            <a:ext cx="1351419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三位領袖雖各具特色，卻在</a:t>
            </a:r>
            <a:r>
              <a:rPr lang="en-US" sz="2400" b="1" dirty="0">
                <a:solidFill>
                  <a:srgbClr val="824E5C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排斥理性、割裂創造、窄化福音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這三個核心向度上高度一致，</a:t>
            </a:r>
          </a:p>
          <a:p>
            <a:pPr algn="l"/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共同奠定了華人教會反智主義的神學基礎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69406" y="1333500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1949年後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69406" y="1841601"/>
            <a:ext cx="10390880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政教撕裂與神學教育的污名化</a:t>
            </a:r>
            <a:endParaRPr lang="en-US" sz="5700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69406" y="3288506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兩大陣營的分裂</a:t>
            </a:r>
            <a:endParaRPr lang="en-US" sz="2799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69406" y="3908822"/>
            <a:ext cx="4656087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1950年代初，中國基督教被分裂為體制內的</a:t>
            </a:r>
            <a:r>
              <a:rPr lang="en-US" sz="24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三自愛國運動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與體制外的</a:t>
            </a:r>
            <a:r>
              <a:rPr lang="en-US" sz="2400" b="1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 Bold"/>
                <a:sym typeface="Poppins Bold"/>
              </a:rPr>
              <a:t>地下家庭教會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兩大陣營，中國教會的智性發展陷入長期創傷性分裂。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496800" y="3114226"/>
            <a:ext cx="5135471" cy="4162873"/>
            <a:chOff x="0" y="0"/>
            <a:chExt cx="6597853" cy="35546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597904" cy="3554603"/>
            </a:xfrm>
            <a:custGeom>
              <a:avLst/>
              <a:gdLst/>
              <a:ahLst/>
              <a:cxnLst/>
              <a:rect l="l" t="t" r="r" b="b"/>
              <a:pathLst>
                <a:path w="6597904" h="3554603">
                  <a:moveTo>
                    <a:pt x="0" y="649224"/>
                  </a:moveTo>
                  <a:cubicBezTo>
                    <a:pt x="0" y="290703"/>
                    <a:pt x="290703" y="0"/>
                    <a:pt x="649224" y="0"/>
                  </a:cubicBezTo>
                  <a:lnTo>
                    <a:pt x="5948680" y="0"/>
                  </a:lnTo>
                  <a:cubicBezTo>
                    <a:pt x="6307201" y="0"/>
                    <a:pt x="6597904" y="290703"/>
                    <a:pt x="6597904" y="649224"/>
                  </a:cubicBezTo>
                  <a:lnTo>
                    <a:pt x="6597904" y="2905379"/>
                  </a:lnTo>
                  <a:cubicBezTo>
                    <a:pt x="6597904" y="3263900"/>
                    <a:pt x="6307201" y="3554603"/>
                    <a:pt x="5948680" y="3554603"/>
                  </a:cubicBezTo>
                  <a:lnTo>
                    <a:pt x="649224" y="3554603"/>
                  </a:lnTo>
                  <a:cubicBezTo>
                    <a:pt x="290703" y="3554603"/>
                    <a:pt x="0" y="3263900"/>
                    <a:pt x="0" y="2905379"/>
                  </a:cubicBezTo>
                  <a:close/>
                </a:path>
              </a:pathLst>
            </a:custGeom>
            <a:solidFill>
              <a:srgbClr val="C7A2AC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886734" y="3288506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「神學」等同「背叛」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886734" y="3908822"/>
            <a:ext cx="4542682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倡導三自革新的領袖（如吳耀宗、丁光訓）多為自由派知識分子。隨之而來的政治控訴與妥協，使家庭教會形成強烈心理防禦：將「神學研究」直接等同於政治妥協、信仰背叛與「不信派」陰謀。反智主義由此被賦予「持守純真信仰」的屬靈光環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669406" y="7462542"/>
            <a:ext cx="9807178" cy="1719558"/>
            <a:chOff x="0" y="0"/>
            <a:chExt cx="13076238" cy="158154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076301" cy="1581531"/>
            </a:xfrm>
            <a:custGeom>
              <a:avLst/>
              <a:gdLst/>
              <a:ahLst/>
              <a:cxnLst/>
              <a:rect l="l" t="t" r="r" b="b"/>
              <a:pathLst>
                <a:path w="13076301" h="1581531">
                  <a:moveTo>
                    <a:pt x="0" y="405765"/>
                  </a:moveTo>
                  <a:cubicBezTo>
                    <a:pt x="0" y="181610"/>
                    <a:pt x="181610" y="0"/>
                    <a:pt x="405765" y="0"/>
                  </a:cubicBezTo>
                  <a:lnTo>
                    <a:pt x="12670536" y="0"/>
                  </a:lnTo>
                  <a:cubicBezTo>
                    <a:pt x="12894691" y="0"/>
                    <a:pt x="13076301" y="181610"/>
                    <a:pt x="13076301" y="405765"/>
                  </a:cubicBezTo>
                  <a:lnTo>
                    <a:pt x="13076301" y="1175766"/>
                  </a:lnTo>
                  <a:cubicBezTo>
                    <a:pt x="13076301" y="1399921"/>
                    <a:pt x="12894691" y="1581531"/>
                    <a:pt x="12670536" y="1581531"/>
                  </a:cubicBezTo>
                  <a:lnTo>
                    <a:pt x="405765" y="1581531"/>
                  </a:lnTo>
                  <a:cubicBezTo>
                    <a:pt x="181610" y="1581531"/>
                    <a:pt x="0" y="1399921"/>
                    <a:pt x="0" y="1175766"/>
                  </a:cubicBezTo>
                  <a:close/>
                </a:path>
              </a:pathLst>
            </a:custGeom>
            <a:solidFill>
              <a:srgbClr val="FCF2B5"/>
            </a:solid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669406" y="7793570"/>
            <a:ext cx="738368" cy="507654"/>
            <a:chOff x="0" y="0"/>
            <a:chExt cx="337934" cy="270472"/>
          </a:xfrm>
        </p:grpSpPr>
        <p:sp>
          <p:nvSpPr>
            <p:cNvPr id="16" name="Freeform 16" descr="preencoded.png"/>
            <p:cNvSpPr/>
            <p:nvPr/>
          </p:nvSpPr>
          <p:spPr>
            <a:xfrm>
              <a:off x="0" y="0"/>
              <a:ext cx="337947" cy="270510"/>
            </a:xfrm>
            <a:custGeom>
              <a:avLst/>
              <a:gdLst/>
              <a:ahLst/>
              <a:cxnLst/>
              <a:rect l="l" t="t" r="r" b="b"/>
              <a:pathLst>
                <a:path w="337947" h="270510">
                  <a:moveTo>
                    <a:pt x="0" y="0"/>
                  </a:moveTo>
                  <a:lnTo>
                    <a:pt x="337947" y="0"/>
                  </a:lnTo>
                  <a:lnTo>
                    <a:pt x="337947" y="270510"/>
                  </a:lnTo>
                  <a:lnTo>
                    <a:pt x="0" y="270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50" r="-1450" b="14"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453765" y="7761282"/>
            <a:ext cx="886593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000000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長期非法或邊緣化的生存狀態，使家庭教會普遍缺乏常規化交流與內部自我批評機制，傳道人往往進行「一言堂」式單向宣教，形成對領袖個人的絕對依賴。</a:t>
            </a:r>
          </a:p>
        </p:txBody>
      </p:sp>
      <p:pic>
        <p:nvPicPr>
          <p:cNvPr id="18" name="Picture 17" descr="1 October, National Day of the People's Republic of China | Chinese Posters  | Chineseposters.net">
            <a:extLst>
              <a:ext uri="{FF2B5EF4-FFF2-40B4-BE49-F238E27FC236}">
                <a16:creationId xmlns:a16="http://schemas.microsoft.com/office/drawing/2014/main" id="{0FC35C88-9A11-0B9F-EBCE-670DB9C4B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91" y="1028700"/>
            <a:ext cx="5933300" cy="86465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11406" y="1994002"/>
            <a:ext cx="4945561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文化大革命（1966–1976）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11406" y="2502094"/>
            <a:ext cx="10390880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13"/>
              </a:lnSpc>
            </a:pPr>
            <a:r>
              <a:rPr lang="en-US" sz="5700" b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智性真空的十年與深遠後遺症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1920" y="3695700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口傳文化的迅速生長</a:t>
            </a:r>
            <a:endParaRPr lang="en-US" sz="2799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71920" y="4234758"/>
            <a:ext cx="904666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缺乏完整聖經文本與神學著述，信仰傳遞高度依賴個人異夢、異象、神蹟醫治及情緒性復興體驗，養成不重前人注釋、憑主觀靈感解經的習慣。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1920" y="5600700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異端防禦能力喪失</a:t>
            </a:r>
            <a:endParaRPr lang="en-US" sz="2799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71920" y="6139758"/>
            <a:ext cx="904666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1990年代以來，東方閃電（全能神）、</a:t>
            </a:r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被立王、三班僕人、靈靈教等破壞性異端瘋狂擴張，大量信徒因缺乏基本智性辨識力而被擄掠，家庭教會只能消極迴避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71920" y="7491112"/>
            <a:ext cx="4559798" cy="42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799" b="1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文化疏離與社會隔閡</a:t>
            </a:r>
            <a:endParaRPr lang="en-US" sz="2799" b="1" dirty="0">
              <a:solidFill>
                <a:srgbClr val="6E6666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71920" y="8030170"/>
            <a:ext cx="904666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2400" dirty="0" err="1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信徒對中國傳統文化缺乏理解，將「龍」等文化圖騰作絕對魔鬼化解讀，甚至拒絕進入歷史名勝寺廟參觀，引起非基督徒知識分子的反感</a:t>
            </a:r>
            <a:r>
              <a:rPr lang="en-US" sz="2400" dirty="0">
                <a:solidFill>
                  <a:srgbClr val="6E6666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Poppins"/>
                <a:sym typeface="Poppins"/>
              </a:rPr>
              <a:t>。</a:t>
            </a:r>
          </a:p>
        </p:txBody>
      </p:sp>
      <p:pic>
        <p:nvPicPr>
          <p:cNvPr id="13" name="Picture 12" descr="Sold at Auction: A Vintage Chairman Mao Cultural Revolution Propaganda  Poster, 1969, 700 Million People and 700 Million Soldiers">
            <a:extLst>
              <a:ext uri="{FF2B5EF4-FFF2-40B4-BE49-F238E27FC236}">
                <a16:creationId xmlns:a16="http://schemas.microsoft.com/office/drawing/2014/main" id="{49A0C90B-82B5-D82D-83E6-A4D8B16FB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0" y="854164"/>
            <a:ext cx="6141577" cy="87087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133369" y="545706"/>
            <a:ext cx="12877930" cy="844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88"/>
              </a:lnSpc>
            </a:pPr>
            <a:r>
              <a:rPr lang="en-US" sz="5599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反智主義的歷史成因：結構性悲劇</a:t>
            </a:r>
            <a:endParaRPr lang="en-US" sz="5599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904899" y="2013537"/>
            <a:ext cx="13106400" cy="7315200"/>
            <a:chOff x="0" y="0"/>
            <a:chExt cx="17475200" cy="97536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17475200" cy="9753600"/>
            </a:xfrm>
            <a:custGeom>
              <a:avLst/>
              <a:gdLst/>
              <a:ahLst/>
              <a:cxnLst/>
              <a:rect l="l" t="t" r="r" b="b"/>
              <a:pathLst>
                <a:path w="17475200" h="9753600">
                  <a:moveTo>
                    <a:pt x="0" y="0"/>
                  </a:moveTo>
                  <a:lnTo>
                    <a:pt x="17475200" y="0"/>
                  </a:lnTo>
                  <a:lnTo>
                    <a:pt x="174752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75455" y="1861842"/>
            <a:ext cx="13535844" cy="7466895"/>
            <a:chOff x="0" y="0"/>
            <a:chExt cx="17475200" cy="1015812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17475200" cy="10158095"/>
            </a:xfrm>
            <a:custGeom>
              <a:avLst/>
              <a:gdLst/>
              <a:ahLst/>
              <a:cxnLst/>
              <a:rect l="l" t="t" r="r" b="b"/>
              <a:pathLst>
                <a:path w="17475200" h="10158095">
                  <a:moveTo>
                    <a:pt x="0" y="0"/>
                  </a:moveTo>
                  <a:lnTo>
                    <a:pt x="17475200" y="0"/>
                  </a:lnTo>
                  <a:lnTo>
                    <a:pt x="17475200" y="10158095"/>
                  </a:lnTo>
                  <a:lnTo>
                    <a:pt x="0" y="10158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73" r="-2073"/>
              </a:stretch>
            </a:blip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EC03C-F3D1-74F7-7CB5-5E6357221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AEA9D3-4F71-55E6-E50D-0D46EC8B874B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97B37FA-E868-C71F-05E2-F29EC28192E0}"/>
              </a:ext>
            </a:extLst>
          </p:cNvPr>
          <p:cNvSpPr txBox="1"/>
          <p:nvPr/>
        </p:nvSpPr>
        <p:spPr>
          <a:xfrm>
            <a:off x="3133369" y="545706"/>
            <a:ext cx="12877930" cy="844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88"/>
              </a:lnSpc>
            </a:pPr>
            <a:r>
              <a:rPr lang="en-US" sz="5599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反智主義的內部因素：山頭主義</a:t>
            </a:r>
            <a:endParaRPr lang="en-US" sz="5599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EB9B57-96AE-D302-8443-205BC96B6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840778"/>
            <a:ext cx="7772400" cy="79005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5320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PMingLiU" panose="02020500000000000000" pitchFamily="18" charset="-120"/>
              <a:ea typeface="PMingLiU" panose="02020500000000000000" pitchFamily="18" charset="-12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332309" y="318992"/>
            <a:ext cx="7179621" cy="66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1"/>
              </a:lnSpc>
            </a:pPr>
            <a:r>
              <a:rPr lang="en-US" sz="44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重建智性責任的當代出路</a:t>
            </a:r>
            <a:endParaRPr lang="en-US" sz="44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438400" y="1837877"/>
            <a:ext cx="12717809" cy="7953823"/>
            <a:chOff x="0" y="0"/>
            <a:chExt cx="16957078" cy="10605097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16957039" cy="10605135"/>
            </a:xfrm>
            <a:custGeom>
              <a:avLst/>
              <a:gdLst/>
              <a:ahLst/>
              <a:cxnLst/>
              <a:rect l="l" t="t" r="r" b="b"/>
              <a:pathLst>
                <a:path w="16957039" h="10605135">
                  <a:moveTo>
                    <a:pt x="0" y="0"/>
                  </a:moveTo>
                  <a:lnTo>
                    <a:pt x="16957039" y="0"/>
                  </a:lnTo>
                  <a:lnTo>
                    <a:pt x="16957039" y="10605135"/>
                  </a:lnTo>
                  <a:lnTo>
                    <a:pt x="0" y="10605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" b="-4"/>
              </a:stretch>
            </a:blipFill>
          </p:spPr>
          <p:txBody>
            <a:bodyPr/>
            <a:lstStyle/>
            <a:p>
              <a:endParaRPr lang="en-US">
                <a:latin typeface="PMingLiU" panose="02020500000000000000" pitchFamily="18" charset="-120"/>
                <a:ea typeface="PMingLiU" panose="02020500000000000000" pitchFamily="18" charset="-12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38400" y="5516432"/>
            <a:ext cx="2937510" cy="1219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867"/>
              </a:lnSpc>
            </a:pPr>
            <a:r>
              <a:rPr lang="en-US" sz="3900" b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教會對話、歷史尋根</a:t>
            </a:r>
            <a:endParaRPr lang="en-US" sz="39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257678" y="8896664"/>
            <a:ext cx="3486521" cy="590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67"/>
              </a:lnSpc>
            </a:pPr>
            <a:r>
              <a:rPr lang="en-US" sz="3900" b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文化、社會參與</a:t>
            </a:r>
            <a:endParaRPr lang="en-US" sz="39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8842" y="5516432"/>
            <a:ext cx="3536442" cy="1219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7"/>
              </a:lnSpc>
            </a:pPr>
            <a:r>
              <a:rPr lang="en-US" sz="39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解經革新、超越靈修式解經</a:t>
            </a:r>
            <a:endParaRPr lang="en-US" sz="39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092190" y="1693201"/>
            <a:ext cx="5410200" cy="1219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67"/>
              </a:lnSpc>
            </a:pPr>
            <a:r>
              <a:rPr lang="en-US" sz="3900" b="1" dirty="0" err="1">
                <a:solidFill>
                  <a:srgbClr val="787878"/>
                </a:solidFill>
                <a:latin typeface="PMingLiU" panose="02020500000000000000" pitchFamily="18" charset="-120"/>
                <a:ea typeface="PMingLiU" panose="02020500000000000000" pitchFamily="18" charset="-120"/>
                <a:cs typeface="Arimo"/>
                <a:sym typeface="Arimo"/>
              </a:rPr>
              <a:t>神學教育加入思想方法與主修其他學科</a:t>
            </a:r>
            <a:endParaRPr lang="en-US" sz="3900" b="1" dirty="0">
              <a:solidFill>
                <a:srgbClr val="787878"/>
              </a:solidFill>
              <a:latin typeface="PMingLiU" panose="02020500000000000000" pitchFamily="18" charset="-120"/>
              <a:ea typeface="PMingLiU" panose="02020500000000000000" pitchFamily="18" charset="-120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784</Words>
  <Application>Microsoft Macintosh PowerPoint</Application>
  <PresentationFormat>Custom</PresentationFormat>
  <Paragraphs>156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PMingLiU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Chinese_church_anti_intellectualism_1.pptx</dc:title>
  <cp:lastModifiedBy>Chong Ho Yu</cp:lastModifiedBy>
  <cp:revision>24</cp:revision>
  <dcterms:created xsi:type="dcterms:W3CDTF">2006-08-16T00:00:00Z</dcterms:created>
  <dcterms:modified xsi:type="dcterms:W3CDTF">2026-06-12T04:59:02Z</dcterms:modified>
  <dc:identifier>DAHJ53jEAVs</dc:identifier>
</cp:coreProperties>
</file>