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7" r:id="rId14"/>
    <p:sldId id="278" r:id="rId15"/>
    <p:sldId id="269" r:id="rId16"/>
    <p:sldId id="270" r:id="rId17"/>
    <p:sldId id="271" r:id="rId18"/>
    <p:sldId id="277" r:id="rId19"/>
    <p:sldId id="272" r:id="rId20"/>
    <p:sldId id="273" r:id="rId21"/>
    <p:sldId id="274" r:id="rId22"/>
    <p:sldId id="275" r:id="rId23"/>
    <p:sldId id="276" r:id="rId24"/>
  </p:sldIdLst>
  <p:sldSz cx="18288000" cy="10287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883" autoAdjust="0"/>
    <p:restoredTop sz="94599" autoAdjust="0"/>
  </p:normalViewPr>
  <p:slideViewPr>
    <p:cSldViewPr>
      <p:cViewPr varScale="1">
        <p:scale>
          <a:sx n="61" d="100"/>
          <a:sy n="61" d="100"/>
        </p:scale>
        <p:origin x="272" y="5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21.05.2026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1A13C-2D71-F3B7-F407-C2AFD0724298}"/>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CE5F24D8-8FF2-124F-1564-4708D0244D5D}"/>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C1499F6F-CEEC-5211-C1FC-9F1D1B3C1EFA}"/>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F3D5112A-DEB2-2BA9-E373-57E67677F48E}"/>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91291588-4E19-62DB-1ACF-0BA6D1EB36B4}"/>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12</a:t>
            </a:r>
          </a:p>
        </p:txBody>
      </p:sp>
      <p:sp>
        <p:nvSpPr>
          <p:cNvPr id="6" name="Footer Placeholder 5">
            <a:extLst>
              <a:ext uri="{FF2B5EF4-FFF2-40B4-BE49-F238E27FC236}">
                <a16:creationId xmlns:a16="http://schemas.microsoft.com/office/drawing/2014/main" id="{D905BE88-83DD-33B7-B616-4C2C32ECA89D}"/>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5DC9F810-0970-6CE1-91DA-DDD696B5FDC2}"/>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110611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6C9AD-DE03-B782-3CCF-E271B3AA8B11}"/>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153173A6-FE22-2764-0F80-0C8FB252C202}"/>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66F65845-4F7C-9C79-45E2-302D8504B77E}"/>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DFBAB524-00A5-B59E-561A-9B1B905F4FCC}"/>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E6D551F5-59C6-E285-86D3-BD1ECA0CA99E}"/>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16</a:t>
            </a:r>
          </a:p>
        </p:txBody>
      </p:sp>
      <p:sp>
        <p:nvSpPr>
          <p:cNvPr id="6" name="Footer Placeholder 5">
            <a:extLst>
              <a:ext uri="{FF2B5EF4-FFF2-40B4-BE49-F238E27FC236}">
                <a16:creationId xmlns:a16="http://schemas.microsoft.com/office/drawing/2014/main" id="{211508D9-0291-423F-0CCA-7DA45A11D026}"/>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3BDB8507-4F1D-E209-93EC-3B247C8BB8EA}"/>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0283206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19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21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5/21/26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sv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31.jpe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4.jpe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8.svg"/><Relationship Id="rId5" Type="http://schemas.openxmlformats.org/officeDocument/2006/relationships/image" Target="../media/image37.svg"/><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2.png"/></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44.jpeg"/><Relationship Id="rId4" Type="http://schemas.openxmlformats.org/officeDocument/2006/relationships/hyperlink" Target="https://link.springer.com/book/10.1007/978-981-15-3156-9"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46.png"/></Relationships>
</file>

<file path=ppt/slides/_rels/slide2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2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2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5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7296"/>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b="1">
              <a:latin typeface="PMingLiU" panose="02020500000000000000" pitchFamily="18" charset="-120"/>
              <a:ea typeface="PMingLiU" panose="02020500000000000000" pitchFamily="18" charset="-120"/>
            </a:endParaRPr>
          </a:p>
        </p:txBody>
      </p:sp>
      <p:grpSp>
        <p:nvGrpSpPr>
          <p:cNvPr id="3" name="Group 3"/>
          <p:cNvGrpSpPr/>
          <p:nvPr/>
        </p:nvGrpSpPr>
        <p:grpSpPr>
          <a:xfrm>
            <a:off x="11430000" y="0"/>
            <a:ext cx="6858000" cy="10287000"/>
            <a:chOff x="0" y="0"/>
            <a:chExt cx="9144000" cy="13716000"/>
          </a:xfrm>
        </p:grpSpPr>
        <p:sp>
          <p:nvSpPr>
            <p:cNvPr id="4" name="Freeform 4" descr="preencoded.png"/>
            <p:cNvSpPr/>
            <p:nvPr/>
          </p:nvSpPr>
          <p:spPr>
            <a:xfrm>
              <a:off x="0" y="0"/>
              <a:ext cx="9144000" cy="13716000"/>
            </a:xfrm>
            <a:custGeom>
              <a:avLst/>
              <a:gdLst/>
              <a:ahLst/>
              <a:cxnLst/>
              <a:rect l="l" t="t" r="r" b="b"/>
              <a:pathLst>
                <a:path w="9144000" h="13716000">
                  <a:moveTo>
                    <a:pt x="0" y="0"/>
                  </a:moveTo>
                  <a:lnTo>
                    <a:pt x="9144000" y="0"/>
                  </a:lnTo>
                  <a:lnTo>
                    <a:pt x="9144000" y="13716000"/>
                  </a:lnTo>
                  <a:lnTo>
                    <a:pt x="0" y="13716000"/>
                  </a:lnTo>
                  <a:lnTo>
                    <a:pt x="0" y="0"/>
                  </a:lnTo>
                  <a:close/>
                </a:path>
              </a:pathLst>
            </a:custGeom>
            <a:blipFill>
              <a:blip r:embed="rId4"/>
              <a:stretch>
                <a:fillRect/>
              </a:stretch>
            </a:blipFill>
          </p:spPr>
          <p:txBody>
            <a:bodyPr/>
            <a:lstStyle/>
            <a:p>
              <a:endParaRPr lang="en-US" b="1">
                <a:latin typeface="PMingLiU" panose="02020500000000000000" pitchFamily="18" charset="-120"/>
                <a:ea typeface="PMingLiU" panose="02020500000000000000" pitchFamily="18" charset="-120"/>
              </a:endParaRPr>
            </a:p>
          </p:txBody>
        </p:sp>
      </p:grpSp>
      <p:sp>
        <p:nvSpPr>
          <p:cNvPr id="5" name="TextBox 5"/>
          <p:cNvSpPr txBox="1"/>
          <p:nvPr/>
        </p:nvSpPr>
        <p:spPr>
          <a:xfrm>
            <a:off x="811406" y="4040086"/>
            <a:ext cx="8205187" cy="857607"/>
          </a:xfrm>
          <a:prstGeom prst="rect">
            <a:avLst/>
          </a:prstGeom>
        </p:spPr>
        <p:txBody>
          <a:bodyPr lIns="0" tIns="0" rIns="0" bIns="0" rtlCol="0" anchor="t">
            <a:spAutoFit/>
          </a:bodyPr>
          <a:lstStyle/>
          <a:p>
            <a:pPr algn="l">
              <a:lnSpc>
                <a:spcPts val="7113"/>
              </a:lnSpc>
            </a:pPr>
            <a:r>
              <a:rPr lang="en-US" sz="5700" b="1">
                <a:solidFill>
                  <a:srgbClr val="787878"/>
                </a:solidFill>
                <a:latin typeface="PMingLiU" panose="02020500000000000000" pitchFamily="18" charset="-120"/>
                <a:ea typeface="PMingLiU" panose="02020500000000000000" pitchFamily="18" charset="-120"/>
                <a:cs typeface="Arimo"/>
                <a:sym typeface="Arimo"/>
              </a:rPr>
              <a:t>美國歷史中的反智傳統</a:t>
            </a:r>
          </a:p>
        </p:txBody>
      </p:sp>
      <p:sp>
        <p:nvSpPr>
          <p:cNvPr id="6" name="TextBox 6"/>
          <p:cNvSpPr txBox="1"/>
          <p:nvPr/>
        </p:nvSpPr>
        <p:spPr>
          <a:xfrm>
            <a:off x="811406" y="5150796"/>
            <a:ext cx="10721578" cy="658578"/>
          </a:xfrm>
          <a:prstGeom prst="rect">
            <a:avLst/>
          </a:prstGeom>
        </p:spPr>
        <p:txBody>
          <a:bodyPr lIns="0" tIns="0" rIns="0" bIns="0" rtlCol="0" anchor="t">
            <a:spAutoFit/>
          </a:bodyPr>
          <a:lstStyle/>
          <a:p>
            <a:pPr algn="l">
              <a:lnSpc>
                <a:spcPts val="5745"/>
              </a:lnSpc>
            </a:pPr>
            <a:r>
              <a:rPr lang="en-US" sz="3600" b="1">
                <a:solidFill>
                  <a:srgbClr val="6E6666"/>
                </a:solidFill>
                <a:latin typeface="PMingLiU" panose="02020500000000000000" pitchFamily="18" charset="-120"/>
                <a:ea typeface="PMingLiU" panose="02020500000000000000" pitchFamily="18" charset="-120"/>
                <a:cs typeface="Arimo"/>
                <a:sym typeface="Arimo"/>
              </a:rPr>
              <a:t>自殖民地時期至當代數字民粹主義</a:t>
            </a:r>
          </a:p>
        </p:txBody>
      </p:sp>
      <p:sp>
        <p:nvSpPr>
          <p:cNvPr id="7" name="TextBox 7"/>
          <p:cNvSpPr txBox="1"/>
          <p:nvPr/>
        </p:nvSpPr>
        <p:spPr>
          <a:xfrm>
            <a:off x="4267200" y="6819900"/>
            <a:ext cx="6565696" cy="1365054"/>
          </a:xfrm>
          <a:prstGeom prst="rect">
            <a:avLst/>
          </a:prstGeom>
        </p:spPr>
        <p:txBody>
          <a:bodyPr wrap="square" lIns="0" tIns="0" rIns="0" bIns="0" rtlCol="0" anchor="t">
            <a:spAutoFit/>
          </a:bodyPr>
          <a:lstStyle/>
          <a:p>
            <a:pPr>
              <a:lnSpc>
                <a:spcPts val="5745"/>
              </a:lnSpc>
            </a:pPr>
            <a:r>
              <a:rPr lang="en-US" sz="2800" b="1" dirty="0" err="1">
                <a:solidFill>
                  <a:srgbClr val="6E6666"/>
                </a:solidFill>
                <a:latin typeface="PMingLiU" panose="02020500000000000000" pitchFamily="18" charset="-120"/>
                <a:ea typeface="PMingLiU" panose="02020500000000000000" pitchFamily="18" charset="-120"/>
                <a:cs typeface="Arimo Italics"/>
                <a:sym typeface="Arimo Italics"/>
              </a:rPr>
              <a:t>宣道會活恩堂週四學堂</a:t>
            </a:r>
            <a:r>
              <a:rPr lang="en-US" sz="2800" b="1" dirty="0">
                <a:solidFill>
                  <a:srgbClr val="6E6666"/>
                </a:solidFill>
                <a:latin typeface="PMingLiU" panose="02020500000000000000" pitchFamily="18" charset="-120"/>
                <a:ea typeface="PMingLiU" panose="02020500000000000000" pitchFamily="18" charset="-120"/>
                <a:cs typeface="Arimo Italics"/>
                <a:sym typeface="Arimo Italics"/>
              </a:rPr>
              <a:t> (2026年5月21日)</a:t>
            </a:r>
          </a:p>
          <a:p>
            <a:pPr>
              <a:lnSpc>
                <a:spcPts val="5745"/>
              </a:lnSpc>
            </a:pPr>
            <a:r>
              <a:rPr lang="en-US" sz="2800" b="1" dirty="0">
                <a:solidFill>
                  <a:srgbClr val="6E6666"/>
                </a:solidFill>
                <a:latin typeface="PMingLiU" panose="02020500000000000000" pitchFamily="18" charset="-120"/>
                <a:ea typeface="PMingLiU" panose="02020500000000000000" pitchFamily="18" charset="-120"/>
                <a:cs typeface="Arimo Italics"/>
                <a:sym typeface="Arimo Italics"/>
              </a:rPr>
              <a:t>余創豪 | </a:t>
            </a:r>
            <a:r>
              <a:rPr lang="en-US" sz="2800" b="1" dirty="0" err="1">
                <a:solidFill>
                  <a:srgbClr val="6E6666"/>
                </a:solidFill>
                <a:latin typeface="PMingLiU" panose="02020500000000000000" pitchFamily="18" charset="-120"/>
                <a:ea typeface="PMingLiU" panose="02020500000000000000" pitchFamily="18" charset="-120"/>
                <a:cs typeface="Arimo Italics"/>
                <a:sym typeface="Arimo Italics"/>
              </a:rPr>
              <a:t>chonghoyu@gmail.com</a:t>
            </a:r>
            <a:endParaRPr lang="en-US" sz="2800" b="1" dirty="0">
              <a:solidFill>
                <a:srgbClr val="6E6666"/>
              </a:solidFill>
              <a:latin typeface="PMingLiU" panose="02020500000000000000" pitchFamily="18" charset="-120"/>
              <a:ea typeface="PMingLiU" panose="02020500000000000000" pitchFamily="18" charset="-120"/>
              <a:cs typeface="Arimo Italics"/>
              <a:sym typeface="Arimo Itali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latin typeface="PMingLiU" panose="02020500000000000000" pitchFamily="18" charset="-120"/>
              <a:ea typeface="PMingLiU" panose="02020500000000000000" pitchFamily="18" charset="-120"/>
            </a:endParaRPr>
          </a:p>
        </p:txBody>
      </p:sp>
      <p:sp>
        <p:nvSpPr>
          <p:cNvPr id="3" name="TextBox 3"/>
          <p:cNvSpPr txBox="1"/>
          <p:nvPr/>
        </p:nvSpPr>
        <p:spPr>
          <a:xfrm>
            <a:off x="780988" y="1925234"/>
            <a:ext cx="8205187" cy="857607"/>
          </a:xfrm>
          <a:prstGeom prst="rect">
            <a:avLst/>
          </a:prstGeom>
        </p:spPr>
        <p:txBody>
          <a:bodyPr lIns="0" tIns="0" rIns="0" bIns="0" rtlCol="0" anchor="t">
            <a:spAutoFit/>
          </a:bodyPr>
          <a:lstStyle/>
          <a:p>
            <a:pPr algn="l">
              <a:lnSpc>
                <a:spcPts val="7113"/>
              </a:lnSpc>
            </a:pPr>
            <a:r>
              <a:rPr lang="en-US" sz="5700" b="1" dirty="0" err="1">
                <a:solidFill>
                  <a:srgbClr val="787878"/>
                </a:solidFill>
                <a:latin typeface="PMingLiU" panose="02020500000000000000" pitchFamily="18" charset="-120"/>
                <a:ea typeface="PMingLiU" panose="02020500000000000000" pitchFamily="18" charset="-120"/>
                <a:cs typeface="Arimo"/>
                <a:sym typeface="Arimo"/>
              </a:rPr>
              <a:t>反智主義的智識定義</a:t>
            </a:r>
            <a:endParaRPr lang="en-US" sz="5700" b="1" dirty="0">
              <a:solidFill>
                <a:srgbClr val="787878"/>
              </a:solidFill>
              <a:latin typeface="PMingLiU" panose="02020500000000000000" pitchFamily="18" charset="-120"/>
              <a:ea typeface="PMingLiU" panose="02020500000000000000" pitchFamily="18" charset="-120"/>
              <a:cs typeface="Arimo"/>
              <a:sym typeface="Arimo"/>
            </a:endParaRPr>
          </a:p>
        </p:txBody>
      </p:sp>
      <p:grpSp>
        <p:nvGrpSpPr>
          <p:cNvPr id="4" name="Group 4"/>
          <p:cNvGrpSpPr/>
          <p:nvPr/>
        </p:nvGrpSpPr>
        <p:grpSpPr>
          <a:xfrm>
            <a:off x="665264" y="3390900"/>
            <a:ext cx="8377390" cy="4407341"/>
            <a:chOff x="0" y="0"/>
            <a:chExt cx="11169853" cy="5876455"/>
          </a:xfrm>
        </p:grpSpPr>
        <p:sp>
          <p:nvSpPr>
            <p:cNvPr id="5" name="Freeform 5"/>
            <p:cNvSpPr/>
            <p:nvPr/>
          </p:nvSpPr>
          <p:spPr>
            <a:xfrm>
              <a:off x="0" y="0"/>
              <a:ext cx="11169777" cy="5876417"/>
            </a:xfrm>
            <a:custGeom>
              <a:avLst/>
              <a:gdLst/>
              <a:ahLst/>
              <a:cxnLst/>
              <a:rect l="l" t="t" r="r" b="b"/>
              <a:pathLst>
                <a:path w="11169777" h="5876417">
                  <a:moveTo>
                    <a:pt x="0" y="769874"/>
                  </a:moveTo>
                  <a:cubicBezTo>
                    <a:pt x="0" y="344678"/>
                    <a:pt x="344678" y="0"/>
                    <a:pt x="769874" y="0"/>
                  </a:cubicBezTo>
                  <a:lnTo>
                    <a:pt x="10399903" y="0"/>
                  </a:lnTo>
                  <a:cubicBezTo>
                    <a:pt x="10825099" y="0"/>
                    <a:pt x="11169777" y="344678"/>
                    <a:pt x="11169777" y="769874"/>
                  </a:cubicBezTo>
                  <a:lnTo>
                    <a:pt x="11169777" y="5106543"/>
                  </a:lnTo>
                  <a:cubicBezTo>
                    <a:pt x="11169777" y="5531739"/>
                    <a:pt x="10825099" y="5876417"/>
                    <a:pt x="10399903" y="5876417"/>
                  </a:cubicBezTo>
                  <a:lnTo>
                    <a:pt x="769874" y="5876417"/>
                  </a:lnTo>
                  <a:cubicBezTo>
                    <a:pt x="344678" y="5876417"/>
                    <a:pt x="0" y="5531739"/>
                    <a:pt x="0" y="5106543"/>
                  </a:cubicBezTo>
                  <a:close/>
                </a:path>
              </a:pathLst>
            </a:custGeom>
            <a:solidFill>
              <a:srgbClr val="C7A2AC"/>
            </a:solidFill>
          </p:spPr>
          <p:txBody>
            <a:bodyPr/>
            <a:lstStyle/>
            <a:p>
              <a:endParaRPr lang="en-US">
                <a:latin typeface="PMingLiU" panose="02020500000000000000" pitchFamily="18" charset="-120"/>
                <a:ea typeface="PMingLiU" panose="02020500000000000000" pitchFamily="18" charset="-120"/>
              </a:endParaRPr>
            </a:p>
          </p:txBody>
        </p:sp>
      </p:grpSp>
      <p:sp>
        <p:nvSpPr>
          <p:cNvPr id="6" name="TextBox 6"/>
          <p:cNvSpPr txBox="1"/>
          <p:nvPr/>
        </p:nvSpPr>
        <p:spPr>
          <a:xfrm>
            <a:off x="1001143" y="3829814"/>
            <a:ext cx="5558733" cy="422423"/>
          </a:xfrm>
          <a:prstGeom prst="rect">
            <a:avLst/>
          </a:prstGeom>
        </p:spPr>
        <p:txBody>
          <a:bodyPr lIns="0" tIns="0" rIns="0" bIns="0" rtlCol="0" anchor="t">
            <a:spAutoFit/>
          </a:bodyPr>
          <a:lstStyle/>
          <a:p>
            <a:pPr algn="l">
              <a:lnSpc>
                <a:spcPts val="3494"/>
              </a:lnSpc>
            </a:pPr>
            <a:r>
              <a:rPr lang="en-US" sz="2799" dirty="0">
                <a:solidFill>
                  <a:srgbClr val="000000"/>
                </a:solidFill>
                <a:latin typeface="PMingLiU" panose="02020500000000000000" pitchFamily="18" charset="-120"/>
                <a:ea typeface="PMingLiU" panose="02020500000000000000" pitchFamily="18" charset="-120"/>
                <a:cs typeface="Arimo"/>
                <a:sym typeface="Arimo"/>
              </a:rPr>
              <a:t>理查德‧霍夫施塔特（1963）</a:t>
            </a:r>
          </a:p>
        </p:txBody>
      </p:sp>
      <p:sp>
        <p:nvSpPr>
          <p:cNvPr id="7" name="TextBox 7"/>
          <p:cNvSpPr txBox="1"/>
          <p:nvPr/>
        </p:nvSpPr>
        <p:spPr>
          <a:xfrm>
            <a:off x="983804" y="4527289"/>
            <a:ext cx="7667473" cy="1413657"/>
          </a:xfrm>
          <a:prstGeom prst="rect">
            <a:avLst/>
          </a:prstGeom>
        </p:spPr>
        <p:txBody>
          <a:bodyPr wrap="square" lIns="0" tIns="0" rIns="0" bIns="0" rtlCol="0" anchor="t">
            <a:spAutoFit/>
          </a:bodyPr>
          <a:lstStyle/>
          <a:p>
            <a:pPr algn="l">
              <a:lnSpc>
                <a:spcPts val="3830"/>
              </a:lnSpc>
            </a:pPr>
            <a:r>
              <a:rPr lang="en-US" sz="2400" dirty="0" err="1">
                <a:solidFill>
                  <a:srgbClr val="000000"/>
                </a:solidFill>
                <a:latin typeface="PMingLiU" panose="02020500000000000000" pitchFamily="18" charset="-120"/>
                <a:ea typeface="PMingLiU" panose="02020500000000000000" pitchFamily="18" charset="-120"/>
                <a:cs typeface="Arimo"/>
                <a:sym typeface="Arimo"/>
              </a:rPr>
              <a:t>普立茲獎著作《美國生活中的反智主義》首度為分析美國社會對智識的懷疑態度奠定了權威性的歷史學與社會學架構</a:t>
            </a:r>
            <a:r>
              <a:rPr lang="en-US" sz="2400" dirty="0">
                <a:solidFill>
                  <a:srgbClr val="000000"/>
                </a:solidFill>
                <a:latin typeface="PMingLiU" panose="02020500000000000000" pitchFamily="18" charset="-120"/>
                <a:ea typeface="PMingLiU" panose="02020500000000000000" pitchFamily="18" charset="-120"/>
                <a:cs typeface="Arimo"/>
                <a:sym typeface="Arimo"/>
              </a:rPr>
              <a:t>。</a:t>
            </a:r>
          </a:p>
        </p:txBody>
      </p:sp>
      <p:sp>
        <p:nvSpPr>
          <p:cNvPr id="8" name="TextBox 8"/>
          <p:cNvSpPr txBox="1"/>
          <p:nvPr/>
        </p:nvSpPr>
        <p:spPr>
          <a:xfrm>
            <a:off x="1001143" y="6183296"/>
            <a:ext cx="7667473" cy="926344"/>
          </a:xfrm>
          <a:prstGeom prst="rect">
            <a:avLst/>
          </a:prstGeom>
        </p:spPr>
        <p:txBody>
          <a:bodyPr lIns="0" tIns="0" rIns="0" bIns="0" rtlCol="0" anchor="t">
            <a:spAutoFit/>
          </a:bodyPr>
          <a:lstStyle/>
          <a:p>
            <a:pPr algn="l">
              <a:lnSpc>
                <a:spcPts val="3830"/>
              </a:lnSpc>
            </a:pPr>
            <a:r>
              <a:rPr lang="en-US" sz="2400" dirty="0">
                <a:solidFill>
                  <a:srgbClr val="000000"/>
                </a:solidFill>
                <a:latin typeface="PMingLiU" panose="02020500000000000000" pitchFamily="18" charset="-120"/>
                <a:ea typeface="PMingLiU" panose="02020500000000000000" pitchFamily="18" charset="-120"/>
                <a:cs typeface="Arimo"/>
                <a:sym typeface="Arimo"/>
              </a:rPr>
              <a:t>「</a:t>
            </a:r>
            <a:r>
              <a:rPr lang="en-US" sz="2400" dirty="0" err="1">
                <a:solidFill>
                  <a:srgbClr val="000000"/>
                </a:solidFill>
                <a:latin typeface="PMingLiU" panose="02020500000000000000" pitchFamily="18" charset="-120"/>
                <a:ea typeface="PMingLiU" panose="02020500000000000000" pitchFamily="18" charset="-120"/>
                <a:cs typeface="Arimo"/>
                <a:sym typeface="Arimo"/>
              </a:rPr>
              <a:t>對心靈生活以及被認為代表這種生活的人的怨恨和懷疑；以及一種不斷貶低這種生活價值的傾向</a:t>
            </a:r>
            <a:r>
              <a:rPr lang="en-US" sz="2400" dirty="0">
                <a:solidFill>
                  <a:srgbClr val="000000"/>
                </a:solidFill>
                <a:latin typeface="PMingLiU" panose="02020500000000000000" pitchFamily="18" charset="-120"/>
                <a:ea typeface="PMingLiU" panose="02020500000000000000" pitchFamily="18" charset="-120"/>
                <a:cs typeface="Arimo"/>
                <a:sym typeface="Arimo"/>
              </a:rPr>
              <a:t>。」</a:t>
            </a:r>
          </a:p>
        </p:txBody>
      </p:sp>
      <p:grpSp>
        <p:nvGrpSpPr>
          <p:cNvPr id="9" name="Group 9"/>
          <p:cNvGrpSpPr/>
          <p:nvPr/>
        </p:nvGrpSpPr>
        <p:grpSpPr>
          <a:xfrm>
            <a:off x="868118" y="5478437"/>
            <a:ext cx="28575" cy="648891"/>
            <a:chOff x="0" y="0"/>
            <a:chExt cx="38100" cy="865188"/>
          </a:xfrm>
        </p:grpSpPr>
        <p:sp>
          <p:nvSpPr>
            <p:cNvPr id="10" name="Freeform 10"/>
            <p:cNvSpPr/>
            <p:nvPr/>
          </p:nvSpPr>
          <p:spPr>
            <a:xfrm>
              <a:off x="0" y="0"/>
              <a:ext cx="38100" cy="865124"/>
            </a:xfrm>
            <a:custGeom>
              <a:avLst/>
              <a:gdLst/>
              <a:ahLst/>
              <a:cxnLst/>
              <a:rect l="l" t="t" r="r" b="b"/>
              <a:pathLst>
                <a:path w="38100" h="865124">
                  <a:moveTo>
                    <a:pt x="0" y="0"/>
                  </a:moveTo>
                  <a:lnTo>
                    <a:pt x="38100" y="0"/>
                  </a:lnTo>
                  <a:lnTo>
                    <a:pt x="38100" y="865124"/>
                  </a:lnTo>
                  <a:lnTo>
                    <a:pt x="0" y="865124"/>
                  </a:lnTo>
                  <a:close/>
                </a:path>
              </a:pathLst>
            </a:custGeom>
            <a:solidFill>
              <a:srgbClr val="C7A2AC"/>
            </a:solidFill>
          </p:spPr>
          <p:txBody>
            <a:bodyPr/>
            <a:lstStyle/>
            <a:p>
              <a:endParaRPr lang="en-US">
                <a:latin typeface="PMingLiU" panose="02020500000000000000" pitchFamily="18" charset="-120"/>
                <a:ea typeface="PMingLiU" panose="02020500000000000000" pitchFamily="18" charset="-120"/>
              </a:endParaRPr>
            </a:p>
          </p:txBody>
        </p:sp>
      </p:grpSp>
      <p:grpSp>
        <p:nvGrpSpPr>
          <p:cNvPr id="11" name="Group 11"/>
          <p:cNvGrpSpPr/>
          <p:nvPr/>
        </p:nvGrpSpPr>
        <p:grpSpPr>
          <a:xfrm>
            <a:off x="9277007" y="1357151"/>
            <a:ext cx="3969696" cy="3258541"/>
            <a:chOff x="0" y="0"/>
            <a:chExt cx="5292928" cy="4344721"/>
          </a:xfrm>
        </p:grpSpPr>
        <p:sp>
          <p:nvSpPr>
            <p:cNvPr id="12" name="Freeform 12"/>
            <p:cNvSpPr/>
            <p:nvPr/>
          </p:nvSpPr>
          <p:spPr>
            <a:xfrm>
              <a:off x="19050" y="19050"/>
              <a:ext cx="5254879" cy="4306697"/>
            </a:xfrm>
            <a:custGeom>
              <a:avLst/>
              <a:gdLst/>
              <a:ahLst/>
              <a:cxnLst/>
              <a:rect l="l" t="t" r="r" b="b"/>
              <a:pathLst>
                <a:path w="5254879" h="4306697">
                  <a:moveTo>
                    <a:pt x="0" y="625729"/>
                  </a:moveTo>
                  <a:cubicBezTo>
                    <a:pt x="0" y="280162"/>
                    <a:pt x="280543" y="0"/>
                    <a:pt x="626745" y="0"/>
                  </a:cubicBezTo>
                  <a:lnTo>
                    <a:pt x="4628134" y="0"/>
                  </a:lnTo>
                  <a:cubicBezTo>
                    <a:pt x="4974209" y="0"/>
                    <a:pt x="5254879" y="280162"/>
                    <a:pt x="5254879" y="625729"/>
                  </a:cubicBezTo>
                  <a:lnTo>
                    <a:pt x="5254879" y="3680968"/>
                  </a:lnTo>
                  <a:cubicBezTo>
                    <a:pt x="5254879" y="4026535"/>
                    <a:pt x="4974336" y="4306697"/>
                    <a:pt x="4628134" y="4306697"/>
                  </a:cubicBezTo>
                  <a:lnTo>
                    <a:pt x="626745" y="4306697"/>
                  </a:lnTo>
                  <a:cubicBezTo>
                    <a:pt x="280670" y="4306697"/>
                    <a:pt x="0" y="4026535"/>
                    <a:pt x="0" y="3680968"/>
                  </a:cubicBezTo>
                  <a:close/>
                </a:path>
              </a:pathLst>
            </a:custGeom>
            <a:solidFill>
              <a:srgbClr val="FFFFFF"/>
            </a:solidFill>
          </p:spPr>
          <p:txBody>
            <a:bodyPr/>
            <a:lstStyle/>
            <a:p>
              <a:endParaRPr lang="en-US">
                <a:latin typeface="PMingLiU" panose="02020500000000000000" pitchFamily="18" charset="-120"/>
                <a:ea typeface="PMingLiU" panose="02020500000000000000" pitchFamily="18" charset="-120"/>
              </a:endParaRPr>
            </a:p>
          </p:txBody>
        </p:sp>
        <p:sp>
          <p:nvSpPr>
            <p:cNvPr id="13" name="Freeform 13"/>
            <p:cNvSpPr/>
            <p:nvPr/>
          </p:nvSpPr>
          <p:spPr>
            <a:xfrm>
              <a:off x="0" y="0"/>
              <a:ext cx="5292979" cy="4344797"/>
            </a:xfrm>
            <a:custGeom>
              <a:avLst/>
              <a:gdLst/>
              <a:ahLst/>
              <a:cxnLst/>
              <a:rect l="l" t="t" r="r" b="b"/>
              <a:pathLst>
                <a:path w="5292979" h="4344797">
                  <a:moveTo>
                    <a:pt x="0" y="644779"/>
                  </a:moveTo>
                  <a:cubicBezTo>
                    <a:pt x="0" y="288671"/>
                    <a:pt x="289179" y="0"/>
                    <a:pt x="645795" y="0"/>
                  </a:cubicBezTo>
                  <a:lnTo>
                    <a:pt x="4647184" y="0"/>
                  </a:lnTo>
                  <a:lnTo>
                    <a:pt x="4647184" y="19050"/>
                  </a:lnTo>
                  <a:lnTo>
                    <a:pt x="4647184" y="0"/>
                  </a:lnTo>
                  <a:cubicBezTo>
                    <a:pt x="5003800" y="0"/>
                    <a:pt x="5292979" y="288671"/>
                    <a:pt x="5292979" y="644779"/>
                  </a:cubicBezTo>
                  <a:lnTo>
                    <a:pt x="5273929" y="644779"/>
                  </a:lnTo>
                  <a:lnTo>
                    <a:pt x="5292979" y="644779"/>
                  </a:lnTo>
                  <a:lnTo>
                    <a:pt x="5292979" y="3700018"/>
                  </a:lnTo>
                  <a:lnTo>
                    <a:pt x="5273929" y="3700018"/>
                  </a:lnTo>
                  <a:lnTo>
                    <a:pt x="5292979" y="3700018"/>
                  </a:lnTo>
                  <a:cubicBezTo>
                    <a:pt x="5292979" y="4056126"/>
                    <a:pt x="5003800" y="4344797"/>
                    <a:pt x="4647184" y="4344797"/>
                  </a:cubicBezTo>
                  <a:lnTo>
                    <a:pt x="4647184" y="4325747"/>
                  </a:lnTo>
                  <a:lnTo>
                    <a:pt x="4647184" y="4344797"/>
                  </a:lnTo>
                  <a:lnTo>
                    <a:pt x="645795" y="4344797"/>
                  </a:lnTo>
                  <a:lnTo>
                    <a:pt x="645795" y="4325747"/>
                  </a:lnTo>
                  <a:lnTo>
                    <a:pt x="645795" y="4344797"/>
                  </a:lnTo>
                  <a:cubicBezTo>
                    <a:pt x="289179" y="4344670"/>
                    <a:pt x="0" y="4056126"/>
                    <a:pt x="0" y="3700018"/>
                  </a:cubicBezTo>
                  <a:lnTo>
                    <a:pt x="0" y="644779"/>
                  </a:lnTo>
                  <a:lnTo>
                    <a:pt x="19050" y="644779"/>
                  </a:lnTo>
                  <a:lnTo>
                    <a:pt x="0" y="644779"/>
                  </a:lnTo>
                  <a:moveTo>
                    <a:pt x="38100" y="644779"/>
                  </a:moveTo>
                  <a:lnTo>
                    <a:pt x="38100" y="3700018"/>
                  </a:lnTo>
                  <a:lnTo>
                    <a:pt x="19050" y="3700018"/>
                  </a:lnTo>
                  <a:lnTo>
                    <a:pt x="38100" y="3700018"/>
                  </a:lnTo>
                  <a:cubicBezTo>
                    <a:pt x="38100" y="4035044"/>
                    <a:pt x="310134" y="4306697"/>
                    <a:pt x="645795" y="4306697"/>
                  </a:cubicBezTo>
                  <a:lnTo>
                    <a:pt x="4647184" y="4306697"/>
                  </a:lnTo>
                  <a:cubicBezTo>
                    <a:pt x="4982845" y="4306697"/>
                    <a:pt x="5254879" y="4035044"/>
                    <a:pt x="5254879" y="3700018"/>
                  </a:cubicBezTo>
                  <a:lnTo>
                    <a:pt x="5254879" y="644779"/>
                  </a:lnTo>
                  <a:cubicBezTo>
                    <a:pt x="5254879" y="309753"/>
                    <a:pt x="4982845" y="38100"/>
                    <a:pt x="4647184" y="38100"/>
                  </a:cubicBezTo>
                  <a:lnTo>
                    <a:pt x="645795" y="38100"/>
                  </a:lnTo>
                  <a:lnTo>
                    <a:pt x="645795" y="19050"/>
                  </a:lnTo>
                  <a:lnTo>
                    <a:pt x="645795" y="38100"/>
                  </a:lnTo>
                  <a:cubicBezTo>
                    <a:pt x="310134" y="38100"/>
                    <a:pt x="38100" y="309753"/>
                    <a:pt x="38100" y="644779"/>
                  </a:cubicBezTo>
                  <a:close/>
                </a:path>
              </a:pathLst>
            </a:custGeom>
            <a:solidFill>
              <a:srgbClr val="D2C5C9"/>
            </a:solidFill>
          </p:spPr>
          <p:txBody>
            <a:bodyPr/>
            <a:lstStyle/>
            <a:p>
              <a:endParaRPr lang="en-US">
                <a:latin typeface="PMingLiU" panose="02020500000000000000" pitchFamily="18" charset="-120"/>
                <a:ea typeface="PMingLiU" panose="02020500000000000000" pitchFamily="18" charset="-120"/>
              </a:endParaRPr>
            </a:p>
          </p:txBody>
        </p:sp>
      </p:grpSp>
      <p:sp>
        <p:nvSpPr>
          <p:cNvPr id="14" name="TextBox 14"/>
          <p:cNvSpPr txBox="1"/>
          <p:nvPr/>
        </p:nvSpPr>
        <p:spPr>
          <a:xfrm>
            <a:off x="9522724" y="1574282"/>
            <a:ext cx="4392663" cy="422423"/>
          </a:xfrm>
          <a:prstGeom prst="rect">
            <a:avLst/>
          </a:prstGeom>
        </p:spPr>
        <p:txBody>
          <a:bodyPr lIns="0" tIns="0" rIns="0" bIns="0" rtlCol="0" anchor="t">
            <a:spAutoFit/>
          </a:bodyPr>
          <a:lstStyle/>
          <a:p>
            <a:pPr algn="l">
              <a:lnSpc>
                <a:spcPts val="3494"/>
              </a:lnSpc>
            </a:pPr>
            <a:r>
              <a:rPr lang="en-US" sz="2799">
                <a:solidFill>
                  <a:srgbClr val="6E6666"/>
                </a:solidFill>
                <a:latin typeface="PMingLiU" panose="02020500000000000000" pitchFamily="18" charset="-120"/>
                <a:ea typeface="PMingLiU" panose="02020500000000000000" pitchFamily="18" charset="-120"/>
                <a:cs typeface="Arimo"/>
                <a:sym typeface="Arimo"/>
              </a:rPr>
              <a:t>智力（Intelligence）</a:t>
            </a:r>
          </a:p>
        </p:txBody>
      </p:sp>
      <p:sp>
        <p:nvSpPr>
          <p:cNvPr id="15" name="TextBox 15"/>
          <p:cNvSpPr txBox="1"/>
          <p:nvPr/>
        </p:nvSpPr>
        <p:spPr>
          <a:xfrm>
            <a:off x="9522724" y="2156498"/>
            <a:ext cx="3478263" cy="1900970"/>
          </a:xfrm>
          <a:prstGeom prst="rect">
            <a:avLst/>
          </a:prstGeom>
        </p:spPr>
        <p:txBody>
          <a:bodyPr lIns="0" tIns="0" rIns="0" bIns="0" rtlCol="0" anchor="t">
            <a:spAutoFit/>
          </a:bodyPr>
          <a:lstStyle/>
          <a:p>
            <a:pPr algn="l">
              <a:lnSpc>
                <a:spcPts val="3830"/>
              </a:lnSpc>
            </a:pPr>
            <a:r>
              <a:rPr lang="en-US" sz="2400">
                <a:solidFill>
                  <a:srgbClr val="6E6666"/>
                </a:solidFill>
                <a:latin typeface="PMingLiU" panose="02020500000000000000" pitchFamily="18" charset="-120"/>
                <a:ea typeface="PMingLiU" panose="02020500000000000000" pitchFamily="18" charset="-120"/>
                <a:cs typeface="Arimo"/>
                <a:sym typeface="Arimo"/>
              </a:rPr>
              <a:t>在具體實踐情境中迅速抓住即時意義、評估形勢並加以應用的</a:t>
            </a:r>
            <a:r>
              <a:rPr lang="en-US" sz="2400" b="1">
                <a:solidFill>
                  <a:srgbClr val="6E6666"/>
                </a:solidFill>
                <a:latin typeface="PMingLiU" panose="02020500000000000000" pitchFamily="18" charset="-120"/>
                <a:ea typeface="PMingLiU" panose="02020500000000000000" pitchFamily="18" charset="-120"/>
                <a:cs typeface="Arimo Bold"/>
                <a:sym typeface="Arimo Bold"/>
              </a:rPr>
              <a:t>工具性才能</a:t>
            </a:r>
            <a:r>
              <a:rPr lang="en-US" sz="2400">
                <a:solidFill>
                  <a:srgbClr val="6E6666"/>
                </a:solidFill>
                <a:latin typeface="PMingLiU" panose="02020500000000000000" pitchFamily="18" charset="-120"/>
                <a:ea typeface="PMingLiU" panose="02020500000000000000" pitchFamily="18" charset="-120"/>
                <a:cs typeface="Arimo"/>
                <a:sym typeface="Arimo"/>
              </a:rPr>
              <a:t>，代表實用能力。</a:t>
            </a:r>
          </a:p>
        </p:txBody>
      </p:sp>
      <p:grpSp>
        <p:nvGrpSpPr>
          <p:cNvPr id="16" name="Group 16"/>
          <p:cNvGrpSpPr/>
          <p:nvPr/>
        </p:nvGrpSpPr>
        <p:grpSpPr>
          <a:xfrm>
            <a:off x="9333643" y="4903222"/>
            <a:ext cx="3969696" cy="3258541"/>
            <a:chOff x="0" y="0"/>
            <a:chExt cx="5292928" cy="4344721"/>
          </a:xfrm>
        </p:grpSpPr>
        <p:sp>
          <p:nvSpPr>
            <p:cNvPr id="17" name="Freeform 17"/>
            <p:cNvSpPr/>
            <p:nvPr/>
          </p:nvSpPr>
          <p:spPr>
            <a:xfrm>
              <a:off x="19050" y="19050"/>
              <a:ext cx="5254879" cy="4306697"/>
            </a:xfrm>
            <a:custGeom>
              <a:avLst/>
              <a:gdLst/>
              <a:ahLst/>
              <a:cxnLst/>
              <a:rect l="l" t="t" r="r" b="b"/>
              <a:pathLst>
                <a:path w="5254879" h="4306697">
                  <a:moveTo>
                    <a:pt x="0" y="625729"/>
                  </a:moveTo>
                  <a:cubicBezTo>
                    <a:pt x="0" y="280162"/>
                    <a:pt x="280543" y="0"/>
                    <a:pt x="626745" y="0"/>
                  </a:cubicBezTo>
                  <a:lnTo>
                    <a:pt x="4628134" y="0"/>
                  </a:lnTo>
                  <a:cubicBezTo>
                    <a:pt x="4974209" y="0"/>
                    <a:pt x="5254879" y="280162"/>
                    <a:pt x="5254879" y="625729"/>
                  </a:cubicBezTo>
                  <a:lnTo>
                    <a:pt x="5254879" y="3680968"/>
                  </a:lnTo>
                  <a:cubicBezTo>
                    <a:pt x="5254879" y="4026535"/>
                    <a:pt x="4974336" y="4306697"/>
                    <a:pt x="4628134" y="4306697"/>
                  </a:cubicBezTo>
                  <a:lnTo>
                    <a:pt x="626745" y="4306697"/>
                  </a:lnTo>
                  <a:cubicBezTo>
                    <a:pt x="280670" y="4306697"/>
                    <a:pt x="0" y="4026535"/>
                    <a:pt x="0" y="3680968"/>
                  </a:cubicBezTo>
                  <a:close/>
                </a:path>
              </a:pathLst>
            </a:custGeom>
            <a:solidFill>
              <a:srgbClr val="FFFFFF"/>
            </a:solidFill>
          </p:spPr>
          <p:txBody>
            <a:bodyPr/>
            <a:lstStyle/>
            <a:p>
              <a:endParaRPr lang="en-US">
                <a:latin typeface="PMingLiU" panose="02020500000000000000" pitchFamily="18" charset="-120"/>
                <a:ea typeface="PMingLiU" panose="02020500000000000000" pitchFamily="18" charset="-120"/>
              </a:endParaRPr>
            </a:p>
          </p:txBody>
        </p:sp>
        <p:sp>
          <p:nvSpPr>
            <p:cNvPr id="18" name="Freeform 18"/>
            <p:cNvSpPr/>
            <p:nvPr/>
          </p:nvSpPr>
          <p:spPr>
            <a:xfrm>
              <a:off x="0" y="0"/>
              <a:ext cx="5292979" cy="4344797"/>
            </a:xfrm>
            <a:custGeom>
              <a:avLst/>
              <a:gdLst/>
              <a:ahLst/>
              <a:cxnLst/>
              <a:rect l="l" t="t" r="r" b="b"/>
              <a:pathLst>
                <a:path w="5292979" h="4344797">
                  <a:moveTo>
                    <a:pt x="0" y="644779"/>
                  </a:moveTo>
                  <a:cubicBezTo>
                    <a:pt x="0" y="288671"/>
                    <a:pt x="289179" y="0"/>
                    <a:pt x="645795" y="0"/>
                  </a:cubicBezTo>
                  <a:lnTo>
                    <a:pt x="4647184" y="0"/>
                  </a:lnTo>
                  <a:lnTo>
                    <a:pt x="4647184" y="19050"/>
                  </a:lnTo>
                  <a:lnTo>
                    <a:pt x="4647184" y="0"/>
                  </a:lnTo>
                  <a:cubicBezTo>
                    <a:pt x="5003800" y="0"/>
                    <a:pt x="5292979" y="288671"/>
                    <a:pt x="5292979" y="644779"/>
                  </a:cubicBezTo>
                  <a:lnTo>
                    <a:pt x="5273929" y="644779"/>
                  </a:lnTo>
                  <a:lnTo>
                    <a:pt x="5292979" y="644779"/>
                  </a:lnTo>
                  <a:lnTo>
                    <a:pt x="5292979" y="3700018"/>
                  </a:lnTo>
                  <a:lnTo>
                    <a:pt x="5273929" y="3700018"/>
                  </a:lnTo>
                  <a:lnTo>
                    <a:pt x="5292979" y="3700018"/>
                  </a:lnTo>
                  <a:cubicBezTo>
                    <a:pt x="5292979" y="4056126"/>
                    <a:pt x="5003800" y="4344797"/>
                    <a:pt x="4647184" y="4344797"/>
                  </a:cubicBezTo>
                  <a:lnTo>
                    <a:pt x="4647184" y="4325747"/>
                  </a:lnTo>
                  <a:lnTo>
                    <a:pt x="4647184" y="4344797"/>
                  </a:lnTo>
                  <a:lnTo>
                    <a:pt x="645795" y="4344797"/>
                  </a:lnTo>
                  <a:lnTo>
                    <a:pt x="645795" y="4325747"/>
                  </a:lnTo>
                  <a:lnTo>
                    <a:pt x="645795" y="4344797"/>
                  </a:lnTo>
                  <a:cubicBezTo>
                    <a:pt x="289179" y="4344670"/>
                    <a:pt x="0" y="4056126"/>
                    <a:pt x="0" y="3700018"/>
                  </a:cubicBezTo>
                  <a:lnTo>
                    <a:pt x="0" y="644779"/>
                  </a:lnTo>
                  <a:lnTo>
                    <a:pt x="19050" y="644779"/>
                  </a:lnTo>
                  <a:lnTo>
                    <a:pt x="0" y="644779"/>
                  </a:lnTo>
                  <a:moveTo>
                    <a:pt x="38100" y="644779"/>
                  </a:moveTo>
                  <a:lnTo>
                    <a:pt x="38100" y="3700018"/>
                  </a:lnTo>
                  <a:lnTo>
                    <a:pt x="19050" y="3700018"/>
                  </a:lnTo>
                  <a:lnTo>
                    <a:pt x="38100" y="3700018"/>
                  </a:lnTo>
                  <a:cubicBezTo>
                    <a:pt x="38100" y="4035044"/>
                    <a:pt x="310134" y="4306697"/>
                    <a:pt x="645795" y="4306697"/>
                  </a:cubicBezTo>
                  <a:lnTo>
                    <a:pt x="4647184" y="4306697"/>
                  </a:lnTo>
                  <a:cubicBezTo>
                    <a:pt x="4982845" y="4306697"/>
                    <a:pt x="5254879" y="4035044"/>
                    <a:pt x="5254879" y="3700018"/>
                  </a:cubicBezTo>
                  <a:lnTo>
                    <a:pt x="5254879" y="644779"/>
                  </a:lnTo>
                  <a:cubicBezTo>
                    <a:pt x="5254879" y="309753"/>
                    <a:pt x="4982845" y="38100"/>
                    <a:pt x="4647184" y="38100"/>
                  </a:cubicBezTo>
                  <a:lnTo>
                    <a:pt x="645795" y="38100"/>
                  </a:lnTo>
                  <a:lnTo>
                    <a:pt x="645795" y="19050"/>
                  </a:lnTo>
                  <a:lnTo>
                    <a:pt x="645795" y="38100"/>
                  </a:lnTo>
                  <a:cubicBezTo>
                    <a:pt x="310134" y="38100"/>
                    <a:pt x="38100" y="309753"/>
                    <a:pt x="38100" y="644779"/>
                  </a:cubicBezTo>
                  <a:close/>
                </a:path>
              </a:pathLst>
            </a:custGeom>
            <a:solidFill>
              <a:srgbClr val="D2C5C9"/>
            </a:solidFill>
          </p:spPr>
          <p:txBody>
            <a:bodyPr/>
            <a:lstStyle/>
            <a:p>
              <a:endParaRPr lang="en-US">
                <a:latin typeface="PMingLiU" panose="02020500000000000000" pitchFamily="18" charset="-120"/>
                <a:ea typeface="PMingLiU" panose="02020500000000000000" pitchFamily="18" charset="-120"/>
              </a:endParaRPr>
            </a:p>
          </p:txBody>
        </p:sp>
      </p:grpSp>
      <p:sp>
        <p:nvSpPr>
          <p:cNvPr id="19" name="TextBox 19"/>
          <p:cNvSpPr txBox="1"/>
          <p:nvPr/>
        </p:nvSpPr>
        <p:spPr>
          <a:xfrm>
            <a:off x="9579350" y="5261639"/>
            <a:ext cx="4392663" cy="422423"/>
          </a:xfrm>
          <a:prstGeom prst="rect">
            <a:avLst/>
          </a:prstGeom>
        </p:spPr>
        <p:txBody>
          <a:bodyPr lIns="0" tIns="0" rIns="0" bIns="0" rtlCol="0" anchor="t">
            <a:spAutoFit/>
          </a:bodyPr>
          <a:lstStyle/>
          <a:p>
            <a:pPr algn="l">
              <a:lnSpc>
                <a:spcPts val="3494"/>
              </a:lnSpc>
            </a:pPr>
            <a:r>
              <a:rPr lang="en-US" sz="2799">
                <a:solidFill>
                  <a:srgbClr val="6E6666"/>
                </a:solidFill>
                <a:latin typeface="PMingLiU" panose="02020500000000000000" pitchFamily="18" charset="-120"/>
                <a:ea typeface="PMingLiU" panose="02020500000000000000" pitchFamily="18" charset="-120"/>
                <a:cs typeface="Arimo"/>
                <a:sym typeface="Arimo"/>
              </a:rPr>
              <a:t>智性（Intellect）</a:t>
            </a:r>
          </a:p>
        </p:txBody>
      </p:sp>
      <p:sp>
        <p:nvSpPr>
          <p:cNvPr id="20" name="TextBox 20"/>
          <p:cNvSpPr txBox="1"/>
          <p:nvPr/>
        </p:nvSpPr>
        <p:spPr>
          <a:xfrm>
            <a:off x="9579350" y="5843845"/>
            <a:ext cx="3478263" cy="1900970"/>
          </a:xfrm>
          <a:prstGeom prst="rect">
            <a:avLst/>
          </a:prstGeom>
        </p:spPr>
        <p:txBody>
          <a:bodyPr lIns="0" tIns="0" rIns="0" bIns="0" rtlCol="0" anchor="t">
            <a:spAutoFit/>
          </a:bodyPr>
          <a:lstStyle/>
          <a:p>
            <a:pPr algn="l">
              <a:lnSpc>
                <a:spcPts val="3830"/>
              </a:lnSpc>
            </a:pPr>
            <a:r>
              <a:rPr lang="en-US" sz="2400">
                <a:solidFill>
                  <a:srgbClr val="6E6666"/>
                </a:solidFill>
                <a:latin typeface="PMingLiU" panose="02020500000000000000" pitchFamily="18" charset="-120"/>
                <a:ea typeface="PMingLiU" panose="02020500000000000000" pitchFamily="18" charset="-120"/>
                <a:cs typeface="Arimo"/>
                <a:sym typeface="Arimo"/>
              </a:rPr>
              <a:t>對評估本身進行再評估的</a:t>
            </a:r>
            <a:r>
              <a:rPr lang="en-US" sz="2400" b="1">
                <a:solidFill>
                  <a:srgbClr val="6E6666"/>
                </a:solidFill>
                <a:latin typeface="PMingLiU" panose="02020500000000000000" pitchFamily="18" charset="-120"/>
                <a:ea typeface="PMingLiU" panose="02020500000000000000" pitchFamily="18" charset="-120"/>
                <a:cs typeface="Arimo Bold"/>
                <a:sym typeface="Arimo Bold"/>
              </a:rPr>
              <a:t>思辨能力</a:t>
            </a:r>
            <a:r>
              <a:rPr lang="en-US" sz="2400">
                <a:solidFill>
                  <a:srgbClr val="6E6666"/>
                </a:solidFill>
                <a:latin typeface="PMingLiU" panose="02020500000000000000" pitchFamily="18" charset="-120"/>
                <a:ea typeface="PMingLiU" panose="02020500000000000000" pitchFamily="18" charset="-120"/>
                <a:cs typeface="Arimo"/>
                <a:sym typeface="Arimo"/>
              </a:rPr>
              <a:t>，傾向哲學性反思、懷疑與批判，不以即時回報為目的。</a:t>
            </a:r>
          </a:p>
        </p:txBody>
      </p:sp>
      <p:sp>
        <p:nvSpPr>
          <p:cNvPr id="21" name="TextBox 21"/>
          <p:cNvSpPr txBox="1"/>
          <p:nvPr/>
        </p:nvSpPr>
        <p:spPr>
          <a:xfrm>
            <a:off x="819873" y="8513066"/>
            <a:ext cx="13189396" cy="518604"/>
          </a:xfrm>
          <a:prstGeom prst="rect">
            <a:avLst/>
          </a:prstGeom>
        </p:spPr>
        <p:txBody>
          <a:bodyPr wrap="square" lIns="0" tIns="0" rIns="0" bIns="0" rtlCol="0" anchor="t">
            <a:spAutoFit/>
          </a:bodyPr>
          <a:lstStyle/>
          <a:p>
            <a:pPr algn="l">
              <a:lnSpc>
                <a:spcPts val="4468"/>
              </a:lnSpc>
            </a:pPr>
            <a:r>
              <a:rPr lang="en-US" sz="2799" dirty="0" err="1">
                <a:solidFill>
                  <a:srgbClr val="6E6666"/>
                </a:solidFill>
                <a:latin typeface="PMingLiU" panose="02020500000000000000" pitchFamily="18" charset="-120"/>
                <a:ea typeface="PMingLiU" panose="02020500000000000000" pitchFamily="18" charset="-120"/>
                <a:cs typeface="Arimo"/>
                <a:sym typeface="Arimo"/>
              </a:rPr>
              <a:t>美國大眾長久推崇工具智力，卻對批判性智性活動抱持深厚冷漠與敵意</a:t>
            </a:r>
            <a:r>
              <a:rPr lang="en-US" sz="2799" dirty="0">
                <a:solidFill>
                  <a:srgbClr val="6E6666"/>
                </a:solidFill>
                <a:latin typeface="PMingLiU" panose="02020500000000000000" pitchFamily="18" charset="-120"/>
                <a:ea typeface="PMingLiU" panose="02020500000000000000" pitchFamily="18" charset="-120"/>
                <a:cs typeface="Arimo"/>
                <a:sym typeface="Arimo"/>
              </a:rPr>
              <a:t>。</a:t>
            </a:r>
          </a:p>
        </p:txBody>
      </p:sp>
      <p:grpSp>
        <p:nvGrpSpPr>
          <p:cNvPr id="22" name="Group 22"/>
          <p:cNvGrpSpPr/>
          <p:nvPr/>
        </p:nvGrpSpPr>
        <p:grpSpPr>
          <a:xfrm>
            <a:off x="13594318" y="1444752"/>
            <a:ext cx="4191000" cy="6629400"/>
            <a:chOff x="0" y="0"/>
            <a:chExt cx="5588000" cy="8839200"/>
          </a:xfrm>
        </p:grpSpPr>
        <p:sp>
          <p:nvSpPr>
            <p:cNvPr id="23" name="Freeform 23" descr="Anti-Intellectualism in American Life"/>
            <p:cNvSpPr/>
            <p:nvPr/>
          </p:nvSpPr>
          <p:spPr>
            <a:xfrm>
              <a:off x="0" y="0"/>
              <a:ext cx="5588000" cy="8839200"/>
            </a:xfrm>
            <a:custGeom>
              <a:avLst/>
              <a:gdLst/>
              <a:ahLst/>
              <a:cxnLst/>
              <a:rect l="l" t="t" r="r" b="b"/>
              <a:pathLst>
                <a:path w="5588000" h="8839200">
                  <a:moveTo>
                    <a:pt x="0" y="0"/>
                  </a:moveTo>
                  <a:lnTo>
                    <a:pt x="5588000" y="0"/>
                  </a:lnTo>
                  <a:lnTo>
                    <a:pt x="5588000" y="8839200"/>
                  </a:lnTo>
                  <a:lnTo>
                    <a:pt x="0" y="8839200"/>
                  </a:lnTo>
                  <a:lnTo>
                    <a:pt x="0" y="0"/>
                  </a:lnTo>
                  <a:close/>
                </a:path>
              </a:pathLst>
            </a:custGeom>
            <a:blipFill>
              <a:blip r:embed="rId4"/>
              <a:stretch>
                <a:fillRect l="-151" r="-151"/>
              </a:stretch>
            </a:blipFill>
            <a:ln>
              <a:solidFill>
                <a:schemeClr val="tx1"/>
              </a:solidFill>
            </a:ln>
            <a:effectLst>
              <a:outerShdw blurRad="50800" dist="38100" dir="2700000" algn="tl" rotWithShape="0">
                <a:prstClr val="black">
                  <a:alpha val="40000"/>
                </a:prstClr>
              </a:outerShdw>
            </a:effectLst>
          </p:spPr>
          <p:txBody>
            <a:bodyPr/>
            <a:lstStyle/>
            <a:p>
              <a:endParaRPr lang="en-US" dirty="0">
                <a:latin typeface="PMingLiU" panose="02020500000000000000" pitchFamily="18" charset="-120"/>
                <a:ea typeface="PMingLiU" panose="02020500000000000000" pitchFamily="18" charset="-12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latin typeface="PMingLiU" panose="02020500000000000000" pitchFamily="18" charset="-120"/>
              <a:ea typeface="PMingLiU" panose="02020500000000000000" pitchFamily="18" charset="-120"/>
            </a:endParaRPr>
          </a:p>
        </p:txBody>
      </p:sp>
      <p:grpSp>
        <p:nvGrpSpPr>
          <p:cNvPr id="3" name="Group 3"/>
          <p:cNvGrpSpPr/>
          <p:nvPr/>
        </p:nvGrpSpPr>
        <p:grpSpPr>
          <a:xfrm>
            <a:off x="0" y="0"/>
            <a:ext cx="6858000" cy="10287000"/>
            <a:chOff x="0" y="0"/>
            <a:chExt cx="9144000" cy="13716000"/>
          </a:xfrm>
        </p:grpSpPr>
        <p:sp>
          <p:nvSpPr>
            <p:cNvPr id="4" name="Freeform 4" descr="preencoded.png"/>
            <p:cNvSpPr/>
            <p:nvPr/>
          </p:nvSpPr>
          <p:spPr>
            <a:xfrm>
              <a:off x="0" y="0"/>
              <a:ext cx="9144000" cy="13716000"/>
            </a:xfrm>
            <a:custGeom>
              <a:avLst/>
              <a:gdLst/>
              <a:ahLst/>
              <a:cxnLst/>
              <a:rect l="l" t="t" r="r" b="b"/>
              <a:pathLst>
                <a:path w="9144000" h="13716000">
                  <a:moveTo>
                    <a:pt x="0" y="0"/>
                  </a:moveTo>
                  <a:lnTo>
                    <a:pt x="9144000" y="0"/>
                  </a:lnTo>
                  <a:lnTo>
                    <a:pt x="9144000" y="13716000"/>
                  </a:lnTo>
                  <a:lnTo>
                    <a:pt x="0" y="13716000"/>
                  </a:lnTo>
                  <a:lnTo>
                    <a:pt x="0" y="0"/>
                  </a:lnTo>
                  <a:close/>
                </a:path>
              </a:pathLst>
            </a:custGeom>
            <a:blipFill>
              <a:blip r:embed="rId4"/>
              <a:stretch>
                <a:fillRect/>
              </a:stretch>
            </a:blipFill>
          </p:spPr>
          <p:txBody>
            <a:bodyPr/>
            <a:lstStyle/>
            <a:p>
              <a:endParaRPr lang="en-US">
                <a:latin typeface="PMingLiU" panose="02020500000000000000" pitchFamily="18" charset="-120"/>
                <a:ea typeface="PMingLiU" panose="02020500000000000000" pitchFamily="18" charset="-120"/>
              </a:endParaRPr>
            </a:p>
          </p:txBody>
        </p:sp>
      </p:grpSp>
      <p:sp>
        <p:nvSpPr>
          <p:cNvPr id="5" name="TextBox 5"/>
          <p:cNvSpPr txBox="1"/>
          <p:nvPr/>
        </p:nvSpPr>
        <p:spPr>
          <a:xfrm>
            <a:off x="7669406" y="1871605"/>
            <a:ext cx="8205187" cy="857607"/>
          </a:xfrm>
          <a:prstGeom prst="rect">
            <a:avLst/>
          </a:prstGeom>
        </p:spPr>
        <p:txBody>
          <a:bodyPr lIns="0" tIns="0" rIns="0" bIns="0" rtlCol="0" anchor="t">
            <a:spAutoFit/>
          </a:bodyPr>
          <a:lstStyle/>
          <a:p>
            <a:pPr algn="l">
              <a:lnSpc>
                <a:spcPts val="7113"/>
              </a:lnSpc>
            </a:pPr>
            <a:r>
              <a:rPr lang="en-US" sz="5700" b="1" dirty="0" err="1">
                <a:solidFill>
                  <a:srgbClr val="787878"/>
                </a:solidFill>
                <a:latin typeface="PMingLiU" panose="02020500000000000000" pitchFamily="18" charset="-120"/>
                <a:ea typeface="PMingLiU" panose="02020500000000000000" pitchFamily="18" charset="-120"/>
                <a:cs typeface="Arimo"/>
                <a:sym typeface="Arimo"/>
              </a:rPr>
              <a:t>麥卡錫主義的政治清洗</a:t>
            </a:r>
            <a:endParaRPr lang="en-US" sz="5700" b="1" dirty="0">
              <a:solidFill>
                <a:srgbClr val="787878"/>
              </a:solidFill>
              <a:latin typeface="PMingLiU" panose="02020500000000000000" pitchFamily="18" charset="-120"/>
              <a:ea typeface="PMingLiU" panose="02020500000000000000" pitchFamily="18" charset="-120"/>
              <a:cs typeface="Arimo"/>
              <a:sym typeface="Arimo"/>
            </a:endParaRPr>
          </a:p>
        </p:txBody>
      </p:sp>
      <p:sp>
        <p:nvSpPr>
          <p:cNvPr id="6" name="TextBox 6"/>
          <p:cNvSpPr txBox="1"/>
          <p:nvPr/>
        </p:nvSpPr>
        <p:spPr>
          <a:xfrm>
            <a:off x="7669406" y="3082681"/>
            <a:ext cx="9807178" cy="1413657"/>
          </a:xfrm>
          <a:prstGeom prst="rect">
            <a:avLst/>
          </a:prstGeom>
        </p:spPr>
        <p:txBody>
          <a:bodyPr lIns="0" tIns="0" rIns="0" bIns="0" rtlCol="0" anchor="t">
            <a:spAutoFit/>
          </a:bodyPr>
          <a:lstStyle/>
          <a:p>
            <a:pPr algn="l">
              <a:lnSpc>
                <a:spcPts val="3830"/>
              </a:lnSpc>
            </a:pPr>
            <a:r>
              <a:rPr lang="en-US" sz="2400">
                <a:solidFill>
                  <a:srgbClr val="6E6666"/>
                </a:solidFill>
                <a:latin typeface="PMingLiU" panose="02020500000000000000" pitchFamily="18" charset="-120"/>
                <a:ea typeface="PMingLiU" panose="02020500000000000000" pitchFamily="18" charset="-120"/>
                <a:cs typeface="Arimo"/>
                <a:sym typeface="Arimo"/>
              </a:rPr>
              <a:t>霍夫施塔特的寫作動機直接源於1950年代肆虐全美的</a:t>
            </a:r>
            <a:r>
              <a:rPr lang="en-US" sz="2400" b="1">
                <a:solidFill>
                  <a:srgbClr val="6E6666"/>
                </a:solidFill>
                <a:latin typeface="PMingLiU" panose="02020500000000000000" pitchFamily="18" charset="-120"/>
                <a:ea typeface="PMingLiU" panose="02020500000000000000" pitchFamily="18" charset="-120"/>
                <a:cs typeface="Arimo Bold"/>
                <a:sym typeface="Arimo Bold"/>
              </a:rPr>
              <a:t>麥卡錫主義（McCarthyism）</a:t>
            </a:r>
            <a:r>
              <a:rPr lang="en-US" sz="2400">
                <a:solidFill>
                  <a:srgbClr val="6E6666"/>
                </a:solidFill>
                <a:latin typeface="PMingLiU" panose="02020500000000000000" pitchFamily="18" charset="-120"/>
                <a:ea typeface="PMingLiU" panose="02020500000000000000" pitchFamily="18" charset="-120"/>
                <a:cs typeface="Arimo"/>
                <a:sym typeface="Arimo"/>
              </a:rPr>
              <a:t>。約瑟夫·麥卡錫參議員對高等教育、聯邦官僚機構及知識分子發動了鋪天蓋地的政治指控，營造出充斥著狂熱惡意的社會氛圍。</a:t>
            </a:r>
          </a:p>
        </p:txBody>
      </p:sp>
      <p:grpSp>
        <p:nvGrpSpPr>
          <p:cNvPr id="7" name="Group 7"/>
          <p:cNvGrpSpPr/>
          <p:nvPr/>
        </p:nvGrpSpPr>
        <p:grpSpPr>
          <a:xfrm>
            <a:off x="7669406" y="4969116"/>
            <a:ext cx="4802086" cy="2071764"/>
            <a:chOff x="0" y="0"/>
            <a:chExt cx="6402781" cy="2762352"/>
          </a:xfrm>
        </p:grpSpPr>
        <p:sp>
          <p:nvSpPr>
            <p:cNvPr id="8" name="Freeform 8"/>
            <p:cNvSpPr/>
            <p:nvPr/>
          </p:nvSpPr>
          <p:spPr>
            <a:xfrm>
              <a:off x="0" y="0"/>
              <a:ext cx="6402832" cy="2762377"/>
            </a:xfrm>
            <a:custGeom>
              <a:avLst/>
              <a:gdLst/>
              <a:ahLst/>
              <a:cxnLst/>
              <a:rect l="l" t="t" r="r" b="b"/>
              <a:pathLst>
                <a:path w="6402832" h="2762377">
                  <a:moveTo>
                    <a:pt x="0" y="515239"/>
                  </a:moveTo>
                  <a:cubicBezTo>
                    <a:pt x="0" y="230632"/>
                    <a:pt x="230632" y="0"/>
                    <a:pt x="515239" y="0"/>
                  </a:cubicBezTo>
                  <a:lnTo>
                    <a:pt x="5887593" y="0"/>
                  </a:lnTo>
                  <a:cubicBezTo>
                    <a:pt x="6172073" y="0"/>
                    <a:pt x="6402832" y="230632"/>
                    <a:pt x="6402832" y="515239"/>
                  </a:cubicBezTo>
                  <a:lnTo>
                    <a:pt x="6402832" y="2247138"/>
                  </a:lnTo>
                  <a:cubicBezTo>
                    <a:pt x="6402832" y="2531618"/>
                    <a:pt x="6172200" y="2762377"/>
                    <a:pt x="5887593" y="2762377"/>
                  </a:cubicBezTo>
                  <a:lnTo>
                    <a:pt x="515239" y="2762377"/>
                  </a:lnTo>
                  <a:cubicBezTo>
                    <a:pt x="230632" y="2762377"/>
                    <a:pt x="0" y="2531745"/>
                    <a:pt x="0" y="2247138"/>
                  </a:cubicBezTo>
                  <a:close/>
                </a:path>
              </a:pathLst>
            </a:custGeom>
            <a:solidFill>
              <a:srgbClr val="ECDFE3"/>
            </a:solidFill>
          </p:spPr>
          <p:txBody>
            <a:bodyPr/>
            <a:lstStyle/>
            <a:p>
              <a:endParaRPr lang="en-US">
                <a:latin typeface="PMingLiU" panose="02020500000000000000" pitchFamily="18" charset="-120"/>
                <a:ea typeface="PMingLiU" panose="02020500000000000000" pitchFamily="18" charset="-120"/>
              </a:endParaRPr>
            </a:p>
          </p:txBody>
        </p:sp>
      </p:grpSp>
      <p:sp>
        <p:nvSpPr>
          <p:cNvPr id="9" name="TextBox 9"/>
          <p:cNvSpPr txBox="1"/>
          <p:nvPr/>
        </p:nvSpPr>
        <p:spPr>
          <a:xfrm>
            <a:off x="7669406" y="5139861"/>
            <a:ext cx="4559798" cy="422423"/>
          </a:xfrm>
          <a:prstGeom prst="rect">
            <a:avLst/>
          </a:prstGeom>
        </p:spPr>
        <p:txBody>
          <a:bodyPr lIns="0" tIns="0" rIns="0" bIns="0" rtlCol="0" anchor="t">
            <a:spAutoFit/>
          </a:bodyPr>
          <a:lstStyle/>
          <a:p>
            <a:pPr algn="l">
              <a:lnSpc>
                <a:spcPts val="3494"/>
              </a:lnSpc>
            </a:pPr>
            <a:r>
              <a:rPr lang="en-US" sz="2799" b="1">
                <a:solidFill>
                  <a:srgbClr val="000000"/>
                </a:solidFill>
                <a:latin typeface="PMingLiU" panose="02020500000000000000" pitchFamily="18" charset="-120"/>
                <a:ea typeface="PMingLiU" panose="02020500000000000000" pitchFamily="18" charset="-120"/>
                <a:cs typeface="Arimo"/>
                <a:sym typeface="Arimo"/>
              </a:rPr>
              <a:t>「蛋頭學者」</a:t>
            </a:r>
          </a:p>
        </p:txBody>
      </p:sp>
      <p:sp>
        <p:nvSpPr>
          <p:cNvPr id="10" name="TextBox 10"/>
          <p:cNvSpPr txBox="1"/>
          <p:nvPr/>
        </p:nvSpPr>
        <p:spPr>
          <a:xfrm>
            <a:off x="7872260" y="5644353"/>
            <a:ext cx="4356945" cy="926344"/>
          </a:xfrm>
          <a:prstGeom prst="rect">
            <a:avLst/>
          </a:prstGeom>
        </p:spPr>
        <p:txBody>
          <a:bodyPr lIns="0" tIns="0" rIns="0" bIns="0" rtlCol="0" anchor="t">
            <a:spAutoFit/>
          </a:bodyPr>
          <a:lstStyle/>
          <a:p>
            <a:pPr algn="l">
              <a:lnSpc>
                <a:spcPts val="3830"/>
              </a:lnSpc>
            </a:pPr>
            <a:r>
              <a:rPr lang="en-US" sz="2400">
                <a:solidFill>
                  <a:srgbClr val="000000"/>
                </a:solidFill>
                <a:latin typeface="PMingLiU" panose="02020500000000000000" pitchFamily="18" charset="-120"/>
                <a:ea typeface="PMingLiU" panose="02020500000000000000" pitchFamily="18" charset="-120"/>
                <a:cs typeface="Arimo"/>
                <a:sym typeface="Arimo"/>
              </a:rPr>
              <a:t>知識分子被冠以蔑稱，成為公眾宣洩社會危機與恩怨的替罪羊。</a:t>
            </a:r>
          </a:p>
        </p:txBody>
      </p:sp>
      <p:grpSp>
        <p:nvGrpSpPr>
          <p:cNvPr id="11" name="Group 11"/>
          <p:cNvGrpSpPr/>
          <p:nvPr/>
        </p:nvGrpSpPr>
        <p:grpSpPr>
          <a:xfrm>
            <a:off x="12674356" y="4969116"/>
            <a:ext cx="4802238" cy="1943748"/>
            <a:chOff x="0" y="0"/>
            <a:chExt cx="6402984" cy="2591664"/>
          </a:xfrm>
        </p:grpSpPr>
        <p:sp>
          <p:nvSpPr>
            <p:cNvPr id="12" name="Freeform 12"/>
            <p:cNvSpPr/>
            <p:nvPr/>
          </p:nvSpPr>
          <p:spPr>
            <a:xfrm>
              <a:off x="0" y="0"/>
              <a:ext cx="6402959" cy="2591689"/>
            </a:xfrm>
            <a:custGeom>
              <a:avLst/>
              <a:gdLst/>
              <a:ahLst/>
              <a:cxnLst/>
              <a:rect l="l" t="t" r="r" b="b"/>
              <a:pathLst>
                <a:path w="6402959" h="2591689">
                  <a:moveTo>
                    <a:pt x="0" y="483362"/>
                  </a:moveTo>
                  <a:cubicBezTo>
                    <a:pt x="0" y="216408"/>
                    <a:pt x="216408" y="0"/>
                    <a:pt x="483362" y="0"/>
                  </a:cubicBezTo>
                  <a:lnTo>
                    <a:pt x="5919597" y="0"/>
                  </a:lnTo>
                  <a:cubicBezTo>
                    <a:pt x="6186551" y="0"/>
                    <a:pt x="6402959" y="216408"/>
                    <a:pt x="6402959" y="483362"/>
                  </a:cubicBezTo>
                  <a:lnTo>
                    <a:pt x="6402959" y="2108327"/>
                  </a:lnTo>
                  <a:cubicBezTo>
                    <a:pt x="6402959" y="2375281"/>
                    <a:pt x="6186551" y="2591689"/>
                    <a:pt x="5919597" y="2591689"/>
                  </a:cubicBezTo>
                  <a:lnTo>
                    <a:pt x="483362" y="2591689"/>
                  </a:lnTo>
                  <a:cubicBezTo>
                    <a:pt x="216408" y="2591689"/>
                    <a:pt x="0" y="2375281"/>
                    <a:pt x="0" y="2108327"/>
                  </a:cubicBezTo>
                  <a:close/>
                </a:path>
              </a:pathLst>
            </a:custGeom>
            <a:solidFill>
              <a:srgbClr val="ECDFE3"/>
            </a:solidFill>
          </p:spPr>
          <p:txBody>
            <a:bodyPr/>
            <a:lstStyle/>
            <a:p>
              <a:endParaRPr lang="en-US">
                <a:latin typeface="PMingLiU" panose="02020500000000000000" pitchFamily="18" charset="-120"/>
                <a:ea typeface="PMingLiU" panose="02020500000000000000" pitchFamily="18" charset="-120"/>
              </a:endParaRPr>
            </a:p>
          </p:txBody>
        </p:sp>
      </p:grpSp>
      <p:sp>
        <p:nvSpPr>
          <p:cNvPr id="13" name="TextBox 13"/>
          <p:cNvSpPr txBox="1"/>
          <p:nvPr/>
        </p:nvSpPr>
        <p:spPr>
          <a:xfrm>
            <a:off x="12877200" y="5143395"/>
            <a:ext cx="4559798" cy="422423"/>
          </a:xfrm>
          <a:prstGeom prst="rect">
            <a:avLst/>
          </a:prstGeom>
        </p:spPr>
        <p:txBody>
          <a:bodyPr lIns="0" tIns="0" rIns="0" bIns="0" rtlCol="0" anchor="t">
            <a:spAutoFit/>
          </a:bodyPr>
          <a:lstStyle/>
          <a:p>
            <a:pPr algn="l">
              <a:lnSpc>
                <a:spcPts val="3494"/>
              </a:lnSpc>
            </a:pPr>
            <a:r>
              <a:rPr lang="en-US" sz="2799" b="1">
                <a:solidFill>
                  <a:srgbClr val="000000"/>
                </a:solidFill>
                <a:latin typeface="PMingLiU" panose="02020500000000000000" pitchFamily="18" charset="-120"/>
                <a:ea typeface="PMingLiU" panose="02020500000000000000" pitchFamily="18" charset="-120"/>
                <a:cs typeface="Arimo"/>
                <a:sym typeface="Arimo"/>
              </a:rPr>
              <a:t>政治指控</a:t>
            </a:r>
          </a:p>
        </p:txBody>
      </p:sp>
      <p:sp>
        <p:nvSpPr>
          <p:cNvPr id="14" name="TextBox 14"/>
          <p:cNvSpPr txBox="1"/>
          <p:nvPr/>
        </p:nvSpPr>
        <p:spPr>
          <a:xfrm>
            <a:off x="12877200" y="5644353"/>
            <a:ext cx="4396530" cy="926344"/>
          </a:xfrm>
          <a:prstGeom prst="rect">
            <a:avLst/>
          </a:prstGeom>
        </p:spPr>
        <p:txBody>
          <a:bodyPr lIns="0" tIns="0" rIns="0" bIns="0" rtlCol="0" anchor="t">
            <a:spAutoFit/>
          </a:bodyPr>
          <a:lstStyle/>
          <a:p>
            <a:pPr algn="l">
              <a:lnSpc>
                <a:spcPts val="3830"/>
              </a:lnSpc>
            </a:pPr>
            <a:r>
              <a:rPr lang="en-US" sz="2400">
                <a:solidFill>
                  <a:srgbClr val="000000"/>
                </a:solidFill>
                <a:latin typeface="PMingLiU" panose="02020500000000000000" pitchFamily="18" charset="-120"/>
                <a:ea typeface="PMingLiU" panose="02020500000000000000" pitchFamily="18" charset="-120"/>
                <a:cs typeface="Arimo"/>
                <a:sym typeface="Arimo"/>
              </a:rPr>
              <a:t>反智並非偶然現象，而是具有深刻的歷史催化劑與制度性根源。</a:t>
            </a:r>
          </a:p>
        </p:txBody>
      </p:sp>
      <p:grpSp>
        <p:nvGrpSpPr>
          <p:cNvPr id="15" name="Group 15"/>
          <p:cNvGrpSpPr/>
          <p:nvPr/>
        </p:nvGrpSpPr>
        <p:grpSpPr>
          <a:xfrm>
            <a:off x="7669406" y="7407221"/>
            <a:ext cx="9807178" cy="1663627"/>
            <a:chOff x="0" y="0"/>
            <a:chExt cx="13076238" cy="2218169"/>
          </a:xfrm>
        </p:grpSpPr>
        <p:sp>
          <p:nvSpPr>
            <p:cNvPr id="16" name="Freeform 16"/>
            <p:cNvSpPr/>
            <p:nvPr/>
          </p:nvSpPr>
          <p:spPr>
            <a:xfrm>
              <a:off x="0" y="0"/>
              <a:ext cx="13076301" cy="2218182"/>
            </a:xfrm>
            <a:custGeom>
              <a:avLst/>
              <a:gdLst/>
              <a:ahLst/>
              <a:cxnLst/>
              <a:rect l="l" t="t" r="r" b="b"/>
              <a:pathLst>
                <a:path w="13076301" h="2218182">
                  <a:moveTo>
                    <a:pt x="0" y="516382"/>
                  </a:moveTo>
                  <a:cubicBezTo>
                    <a:pt x="0" y="231140"/>
                    <a:pt x="231140" y="0"/>
                    <a:pt x="516382" y="0"/>
                  </a:cubicBezTo>
                  <a:lnTo>
                    <a:pt x="12559919" y="0"/>
                  </a:lnTo>
                  <a:cubicBezTo>
                    <a:pt x="12845034" y="0"/>
                    <a:pt x="13076301" y="231140"/>
                    <a:pt x="13076301" y="516382"/>
                  </a:cubicBezTo>
                  <a:lnTo>
                    <a:pt x="13076301" y="1701800"/>
                  </a:lnTo>
                  <a:cubicBezTo>
                    <a:pt x="13076301" y="1986915"/>
                    <a:pt x="12845161" y="2218182"/>
                    <a:pt x="12559919" y="2218182"/>
                  </a:cubicBezTo>
                  <a:lnTo>
                    <a:pt x="516382" y="2218182"/>
                  </a:lnTo>
                  <a:cubicBezTo>
                    <a:pt x="231140" y="2218182"/>
                    <a:pt x="0" y="1987042"/>
                    <a:pt x="0" y="1701800"/>
                  </a:cubicBezTo>
                  <a:close/>
                </a:path>
              </a:pathLst>
            </a:custGeom>
            <a:solidFill>
              <a:srgbClr val="ECDFE3"/>
            </a:solidFill>
          </p:spPr>
          <p:txBody>
            <a:bodyPr/>
            <a:lstStyle/>
            <a:p>
              <a:endParaRPr lang="en-US">
                <a:latin typeface="PMingLiU" panose="02020500000000000000" pitchFamily="18" charset="-120"/>
                <a:ea typeface="PMingLiU" panose="02020500000000000000" pitchFamily="18" charset="-120"/>
              </a:endParaRPr>
            </a:p>
          </p:txBody>
        </p:sp>
      </p:grpSp>
      <p:sp>
        <p:nvSpPr>
          <p:cNvPr id="17" name="TextBox 17"/>
          <p:cNvSpPr txBox="1"/>
          <p:nvPr/>
        </p:nvSpPr>
        <p:spPr>
          <a:xfrm>
            <a:off x="7872260" y="7581500"/>
            <a:ext cx="4559798" cy="422423"/>
          </a:xfrm>
          <a:prstGeom prst="rect">
            <a:avLst/>
          </a:prstGeom>
        </p:spPr>
        <p:txBody>
          <a:bodyPr lIns="0" tIns="0" rIns="0" bIns="0" rtlCol="0" anchor="t">
            <a:spAutoFit/>
          </a:bodyPr>
          <a:lstStyle/>
          <a:p>
            <a:pPr algn="l">
              <a:lnSpc>
                <a:spcPts val="3494"/>
              </a:lnSpc>
            </a:pPr>
            <a:r>
              <a:rPr lang="en-US" sz="2799" b="1">
                <a:solidFill>
                  <a:srgbClr val="000000"/>
                </a:solidFill>
                <a:latin typeface="PMingLiU" panose="02020500000000000000" pitchFamily="18" charset="-120"/>
                <a:ea typeface="PMingLiU" panose="02020500000000000000" pitchFamily="18" charset="-120"/>
                <a:cs typeface="Arimo"/>
                <a:sym typeface="Arimo"/>
              </a:rPr>
              <a:t>幽默感缺失</a:t>
            </a:r>
          </a:p>
        </p:txBody>
      </p:sp>
      <p:sp>
        <p:nvSpPr>
          <p:cNvPr id="18" name="TextBox 18"/>
          <p:cNvSpPr txBox="1"/>
          <p:nvPr/>
        </p:nvSpPr>
        <p:spPr>
          <a:xfrm>
            <a:off x="8040872" y="8082458"/>
            <a:ext cx="8861260" cy="439031"/>
          </a:xfrm>
          <a:prstGeom prst="rect">
            <a:avLst/>
          </a:prstGeom>
        </p:spPr>
        <p:txBody>
          <a:bodyPr lIns="0" tIns="0" rIns="0" bIns="0" rtlCol="0" anchor="t">
            <a:spAutoFit/>
          </a:bodyPr>
          <a:lstStyle/>
          <a:p>
            <a:pPr algn="l">
              <a:lnSpc>
                <a:spcPts val="3830"/>
              </a:lnSpc>
            </a:pPr>
            <a:r>
              <a:rPr lang="en-US" sz="2400">
                <a:solidFill>
                  <a:srgbClr val="000000"/>
                </a:solidFill>
                <a:latin typeface="PMingLiU" panose="02020500000000000000" pitchFamily="18" charset="-120"/>
                <a:ea typeface="PMingLiU" panose="02020500000000000000" pitchFamily="18" charset="-120"/>
                <a:cs typeface="Arimo"/>
                <a:sym typeface="Arimo"/>
              </a:rPr>
              <a:t>社會氛圍充斥狂熱惡意，嚴肅的智性討論空間被政治恐懼所壓縮。</a:t>
            </a:r>
          </a:p>
        </p:txBody>
      </p:sp>
      <p:grpSp>
        <p:nvGrpSpPr>
          <p:cNvPr id="19" name="Group 19"/>
          <p:cNvGrpSpPr/>
          <p:nvPr/>
        </p:nvGrpSpPr>
        <p:grpSpPr>
          <a:xfrm>
            <a:off x="851002" y="2182920"/>
            <a:ext cx="5156197" cy="6629400"/>
            <a:chOff x="0" y="0"/>
            <a:chExt cx="6874929" cy="8839200"/>
          </a:xfrm>
        </p:grpSpPr>
        <p:sp>
          <p:nvSpPr>
            <p:cNvPr id="20" name="Freeform 20" descr="McCarthyism and the Red Scare (Uncovering the Past: Analyzing Primary Sources)"/>
            <p:cNvSpPr/>
            <p:nvPr/>
          </p:nvSpPr>
          <p:spPr>
            <a:xfrm>
              <a:off x="0" y="0"/>
              <a:ext cx="6874891" cy="8839200"/>
            </a:xfrm>
            <a:custGeom>
              <a:avLst/>
              <a:gdLst/>
              <a:ahLst/>
              <a:cxnLst/>
              <a:rect l="l" t="t" r="r" b="b"/>
              <a:pathLst>
                <a:path w="6874891" h="8839200">
                  <a:moveTo>
                    <a:pt x="0" y="0"/>
                  </a:moveTo>
                  <a:lnTo>
                    <a:pt x="6874891" y="0"/>
                  </a:lnTo>
                  <a:lnTo>
                    <a:pt x="6874891" y="8839200"/>
                  </a:lnTo>
                  <a:lnTo>
                    <a:pt x="0" y="8839200"/>
                  </a:lnTo>
                  <a:lnTo>
                    <a:pt x="0" y="0"/>
                  </a:lnTo>
                  <a:close/>
                </a:path>
              </a:pathLst>
            </a:custGeom>
            <a:blipFill>
              <a:blip r:embed="rId5"/>
              <a:stretch>
                <a:fillRect/>
              </a:stretch>
            </a:blipFill>
          </p:spPr>
          <p:txBody>
            <a:bodyPr/>
            <a:lstStyle/>
            <a:p>
              <a:endParaRPr lang="en-US">
                <a:latin typeface="PMingLiU" panose="02020500000000000000" pitchFamily="18" charset="-120"/>
                <a:ea typeface="PMingLiU" panose="02020500000000000000" pitchFamily="18" charset="-120"/>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2400" y="-190500"/>
            <a:ext cx="18475014" cy="104775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latin typeface="PMingLiU" panose="02020500000000000000" pitchFamily="18" charset="-120"/>
              <a:ea typeface="PMingLiU" panose="02020500000000000000" pitchFamily="18" charset="-120"/>
            </a:endParaRPr>
          </a:p>
        </p:txBody>
      </p:sp>
      <p:grpSp>
        <p:nvGrpSpPr>
          <p:cNvPr id="3" name="Group 3"/>
          <p:cNvGrpSpPr/>
          <p:nvPr/>
        </p:nvGrpSpPr>
        <p:grpSpPr>
          <a:xfrm>
            <a:off x="8097222" y="419100"/>
            <a:ext cx="9928012" cy="1626841"/>
            <a:chOff x="0" y="0"/>
            <a:chExt cx="13237350" cy="2169122"/>
          </a:xfrm>
        </p:grpSpPr>
        <p:sp>
          <p:nvSpPr>
            <p:cNvPr id="4" name="Freeform 4"/>
            <p:cNvSpPr/>
            <p:nvPr/>
          </p:nvSpPr>
          <p:spPr>
            <a:xfrm>
              <a:off x="0" y="0"/>
              <a:ext cx="13237336" cy="2169160"/>
            </a:xfrm>
            <a:custGeom>
              <a:avLst/>
              <a:gdLst/>
              <a:ahLst/>
              <a:cxnLst/>
              <a:rect l="l" t="t" r="r" b="b"/>
              <a:pathLst>
                <a:path w="13237336" h="2169160">
                  <a:moveTo>
                    <a:pt x="0" y="1084580"/>
                  </a:moveTo>
                  <a:cubicBezTo>
                    <a:pt x="0" y="485521"/>
                    <a:pt x="485521" y="0"/>
                    <a:pt x="1084580" y="0"/>
                  </a:cubicBezTo>
                  <a:lnTo>
                    <a:pt x="12152757" y="0"/>
                  </a:lnTo>
                  <a:cubicBezTo>
                    <a:pt x="12751689" y="0"/>
                    <a:pt x="13237336" y="485521"/>
                    <a:pt x="13237336" y="1084580"/>
                  </a:cubicBezTo>
                  <a:cubicBezTo>
                    <a:pt x="13237336" y="1683639"/>
                    <a:pt x="12751815" y="2169160"/>
                    <a:pt x="12152757" y="2169160"/>
                  </a:cubicBezTo>
                  <a:lnTo>
                    <a:pt x="1084580" y="2169160"/>
                  </a:lnTo>
                  <a:cubicBezTo>
                    <a:pt x="485521" y="2169160"/>
                    <a:pt x="0" y="1683512"/>
                    <a:pt x="0" y="1084580"/>
                  </a:cubicBezTo>
                  <a:close/>
                </a:path>
              </a:pathLst>
            </a:custGeom>
            <a:solidFill>
              <a:srgbClr val="ECDFE3"/>
            </a:solidFill>
          </p:spPr>
          <p:txBody>
            <a:bodyPr/>
            <a:lstStyle/>
            <a:p>
              <a:endParaRPr lang="en-US" b="1">
                <a:latin typeface="PMingLiU" panose="02020500000000000000" pitchFamily="18" charset="-120"/>
                <a:ea typeface="PMingLiU" panose="02020500000000000000" pitchFamily="18" charset="-120"/>
              </a:endParaRPr>
            </a:p>
          </p:txBody>
        </p:sp>
      </p:grpSp>
      <p:sp>
        <p:nvSpPr>
          <p:cNvPr id="5" name="TextBox 5"/>
          <p:cNvSpPr txBox="1"/>
          <p:nvPr/>
        </p:nvSpPr>
        <p:spPr>
          <a:xfrm>
            <a:off x="8446208" y="809397"/>
            <a:ext cx="9807178" cy="724237"/>
          </a:xfrm>
          <a:prstGeom prst="rect">
            <a:avLst/>
          </a:prstGeom>
        </p:spPr>
        <p:txBody>
          <a:bodyPr lIns="0" tIns="0" rIns="0" bIns="0" rtlCol="0" anchor="t">
            <a:spAutoFit/>
          </a:bodyPr>
          <a:lstStyle/>
          <a:p>
            <a:pPr algn="l">
              <a:lnSpc>
                <a:spcPts val="5990"/>
              </a:lnSpc>
            </a:pPr>
            <a:r>
              <a:rPr lang="en-US" sz="4800" dirty="0" err="1">
                <a:solidFill>
                  <a:srgbClr val="787878"/>
                </a:solidFill>
                <a:latin typeface="PMingLiU" panose="02020500000000000000" pitchFamily="18" charset="-120"/>
                <a:ea typeface="PMingLiU" panose="02020500000000000000" pitchFamily="18" charset="-120"/>
                <a:cs typeface="Arimo"/>
                <a:sym typeface="Arimo"/>
              </a:rPr>
              <a:t>仕紳精英的衰落與平民政治的崛起</a:t>
            </a:r>
            <a:endParaRPr lang="en-US" sz="4800" dirty="0">
              <a:solidFill>
                <a:srgbClr val="787878"/>
              </a:solidFill>
              <a:latin typeface="PMingLiU" panose="02020500000000000000" pitchFamily="18" charset="-120"/>
              <a:ea typeface="PMingLiU" panose="02020500000000000000" pitchFamily="18" charset="-120"/>
              <a:cs typeface="Arimo"/>
              <a:sym typeface="Arimo"/>
            </a:endParaRPr>
          </a:p>
        </p:txBody>
      </p:sp>
      <p:sp>
        <p:nvSpPr>
          <p:cNvPr id="6" name="TextBox 6"/>
          <p:cNvSpPr txBox="1"/>
          <p:nvPr/>
        </p:nvSpPr>
        <p:spPr>
          <a:xfrm>
            <a:off x="8409308" y="2409854"/>
            <a:ext cx="9303820" cy="1900970"/>
          </a:xfrm>
          <a:prstGeom prst="rect">
            <a:avLst/>
          </a:prstGeom>
        </p:spPr>
        <p:txBody>
          <a:bodyPr lIns="0" tIns="0" rIns="0" bIns="0" rtlCol="0" anchor="t">
            <a:spAutoFit/>
          </a:bodyPr>
          <a:lstStyle/>
          <a:p>
            <a:pPr algn="l">
              <a:lnSpc>
                <a:spcPts val="3830"/>
              </a:lnSpc>
            </a:pPr>
            <a:r>
              <a:rPr lang="en-US" sz="2400" dirty="0">
                <a:solidFill>
                  <a:srgbClr val="6E6666"/>
                </a:solidFill>
                <a:latin typeface="PMingLiU" panose="02020500000000000000" pitchFamily="18" charset="-120"/>
                <a:ea typeface="PMingLiU" panose="02020500000000000000" pitchFamily="18" charset="-120"/>
                <a:cs typeface="Arimo"/>
                <a:sym typeface="Arimo"/>
              </a:rPr>
              <a:t>美國建國之初，政治體制由兼具廣博學術造詣的「仕紳精英」所形塑。傑斐遜與華盛頓等建國領袖深信深厚學識與國家治理互為表裡。然而，隨著英美宗主關係斷裂，高等教育被貼上特權標籤，「</a:t>
            </a:r>
            <a:r>
              <a:rPr lang="en-US" sz="2400" dirty="0" err="1">
                <a:solidFill>
                  <a:srgbClr val="6E6666"/>
                </a:solidFill>
                <a:latin typeface="PMingLiU" panose="02020500000000000000" pitchFamily="18" charset="-120"/>
                <a:ea typeface="PMingLiU" panose="02020500000000000000" pitchFamily="18" charset="-120"/>
                <a:cs typeface="Arimo"/>
                <a:sym typeface="Arimo"/>
              </a:rPr>
              <a:t>為生計而勞動」則上升為平民的道德徽章</a:t>
            </a:r>
            <a:r>
              <a:rPr lang="en-US" sz="2400" dirty="0">
                <a:solidFill>
                  <a:srgbClr val="6E6666"/>
                </a:solidFill>
                <a:latin typeface="PMingLiU" panose="02020500000000000000" pitchFamily="18" charset="-120"/>
                <a:ea typeface="PMingLiU" panose="02020500000000000000" pitchFamily="18" charset="-120"/>
                <a:cs typeface="Arimo"/>
                <a:sym typeface="Arimo"/>
              </a:rPr>
              <a:t>。</a:t>
            </a:r>
          </a:p>
        </p:txBody>
      </p:sp>
      <p:grpSp>
        <p:nvGrpSpPr>
          <p:cNvPr id="7" name="Group 7"/>
          <p:cNvGrpSpPr/>
          <p:nvPr/>
        </p:nvGrpSpPr>
        <p:grpSpPr>
          <a:xfrm>
            <a:off x="8446208" y="4942651"/>
            <a:ext cx="240592" cy="4534952"/>
            <a:chOff x="0" y="0"/>
            <a:chExt cx="121920" cy="4314368"/>
          </a:xfrm>
        </p:grpSpPr>
        <p:sp>
          <p:nvSpPr>
            <p:cNvPr id="8" name="Freeform 8"/>
            <p:cNvSpPr/>
            <p:nvPr/>
          </p:nvSpPr>
          <p:spPr>
            <a:xfrm>
              <a:off x="0" y="0"/>
              <a:ext cx="121920" cy="4314317"/>
            </a:xfrm>
            <a:custGeom>
              <a:avLst/>
              <a:gdLst/>
              <a:ahLst/>
              <a:cxnLst/>
              <a:rect l="l" t="t" r="r" b="b"/>
              <a:pathLst>
                <a:path w="121920" h="4314317">
                  <a:moveTo>
                    <a:pt x="0" y="60960"/>
                  </a:moveTo>
                  <a:cubicBezTo>
                    <a:pt x="0" y="27305"/>
                    <a:pt x="27305" y="0"/>
                    <a:pt x="60960" y="0"/>
                  </a:cubicBezTo>
                  <a:cubicBezTo>
                    <a:pt x="94615" y="0"/>
                    <a:pt x="121920" y="27305"/>
                    <a:pt x="121920" y="60960"/>
                  </a:cubicBezTo>
                  <a:lnTo>
                    <a:pt x="121920" y="4253357"/>
                  </a:lnTo>
                  <a:cubicBezTo>
                    <a:pt x="121920" y="4287012"/>
                    <a:pt x="94615" y="4314317"/>
                    <a:pt x="60960" y="4314317"/>
                  </a:cubicBezTo>
                  <a:cubicBezTo>
                    <a:pt x="27305" y="4314317"/>
                    <a:pt x="0" y="4287139"/>
                    <a:pt x="0" y="4253357"/>
                  </a:cubicBezTo>
                  <a:close/>
                </a:path>
              </a:pathLst>
            </a:custGeom>
            <a:solidFill>
              <a:srgbClr val="D2C5C9"/>
            </a:solidFill>
          </p:spPr>
          <p:txBody>
            <a:bodyPr/>
            <a:lstStyle/>
            <a:p>
              <a:endParaRPr lang="en-US">
                <a:latin typeface="PMingLiU" panose="02020500000000000000" pitchFamily="18" charset="-120"/>
                <a:ea typeface="PMingLiU" panose="02020500000000000000" pitchFamily="18" charset="-120"/>
              </a:endParaRPr>
            </a:p>
          </p:txBody>
        </p:sp>
      </p:grpSp>
      <p:sp>
        <p:nvSpPr>
          <p:cNvPr id="9" name="TextBox 9"/>
          <p:cNvSpPr txBox="1"/>
          <p:nvPr/>
        </p:nvSpPr>
        <p:spPr>
          <a:xfrm>
            <a:off x="8911980" y="4965511"/>
            <a:ext cx="3203819" cy="422423"/>
          </a:xfrm>
          <a:prstGeom prst="rect">
            <a:avLst/>
          </a:prstGeom>
        </p:spPr>
        <p:txBody>
          <a:bodyPr wrap="square" lIns="0" tIns="0" rIns="0" bIns="0" rtlCol="0" anchor="t">
            <a:spAutoFit/>
          </a:bodyPr>
          <a:lstStyle/>
          <a:p>
            <a:pPr algn="l">
              <a:lnSpc>
                <a:spcPts val="3494"/>
              </a:lnSpc>
            </a:pPr>
            <a:r>
              <a:rPr lang="en-US" sz="2799" b="1" dirty="0">
                <a:solidFill>
                  <a:srgbClr val="6E6666"/>
                </a:solidFill>
                <a:latin typeface="PMingLiU" panose="02020500000000000000" pitchFamily="18" charset="-120"/>
                <a:ea typeface="PMingLiU" panose="02020500000000000000" pitchFamily="18" charset="-120"/>
                <a:cs typeface="Arimo"/>
                <a:sym typeface="Arimo"/>
              </a:rPr>
              <a:t>1800年</a:t>
            </a:r>
          </a:p>
        </p:txBody>
      </p:sp>
      <p:sp>
        <p:nvSpPr>
          <p:cNvPr id="10" name="TextBox 10"/>
          <p:cNvSpPr txBox="1"/>
          <p:nvPr/>
        </p:nvSpPr>
        <p:spPr>
          <a:xfrm>
            <a:off x="8911981" y="5466469"/>
            <a:ext cx="8690219" cy="926344"/>
          </a:xfrm>
          <a:prstGeom prst="rect">
            <a:avLst/>
          </a:prstGeom>
        </p:spPr>
        <p:txBody>
          <a:bodyPr wrap="square" lIns="0" tIns="0" rIns="0" bIns="0" rtlCol="0" anchor="t">
            <a:spAutoFit/>
          </a:bodyPr>
          <a:lstStyle/>
          <a:p>
            <a:pPr>
              <a:lnSpc>
                <a:spcPts val="3830"/>
              </a:lnSpc>
            </a:pPr>
            <a:r>
              <a:rPr lang="en-US" sz="2400" dirty="0" err="1">
                <a:solidFill>
                  <a:srgbClr val="6E6666"/>
                </a:solidFill>
                <a:latin typeface="PMingLiU" panose="02020500000000000000" pitchFamily="18" charset="-120"/>
                <a:ea typeface="PMingLiU" panose="02020500000000000000" pitchFamily="18" charset="-120"/>
                <a:cs typeface="Arimo"/>
                <a:sym typeface="Arimo"/>
              </a:rPr>
              <a:t>傑斐遜</a:t>
            </a:r>
            <a:r>
              <a:rPr lang="en-US" sz="2400" dirty="0">
                <a:solidFill>
                  <a:srgbClr val="6E6666"/>
                </a:solidFill>
                <a:latin typeface="PMingLiU" panose="02020500000000000000" pitchFamily="18" charset="-120"/>
                <a:ea typeface="PMingLiU" panose="02020500000000000000" pitchFamily="18" charset="-120"/>
                <a:cs typeface="Arimo"/>
                <a:sym typeface="Arimo"/>
              </a:rPr>
              <a:t> （Thomas Jefferson） </a:t>
            </a:r>
            <a:r>
              <a:rPr lang="en-US" sz="2400" dirty="0" err="1">
                <a:solidFill>
                  <a:srgbClr val="6E6666"/>
                </a:solidFill>
                <a:latin typeface="PMingLiU" panose="02020500000000000000" pitchFamily="18" charset="-120"/>
                <a:ea typeface="PMingLiU" panose="02020500000000000000" pitchFamily="18" charset="-120"/>
                <a:cs typeface="Arimo"/>
                <a:sym typeface="Arimo"/>
              </a:rPr>
              <a:t>的學術素養被批評為脫離現實的書卷氣與危險激進主義</a:t>
            </a:r>
            <a:r>
              <a:rPr lang="en-US" sz="2400" dirty="0">
                <a:solidFill>
                  <a:srgbClr val="6E6666"/>
                </a:solidFill>
                <a:latin typeface="PMingLiU" panose="02020500000000000000" pitchFamily="18" charset="-120"/>
                <a:ea typeface="PMingLiU" panose="02020500000000000000" pitchFamily="18" charset="-120"/>
                <a:cs typeface="Arimo"/>
                <a:sym typeface="Arimo"/>
              </a:rPr>
              <a:t>。</a:t>
            </a:r>
          </a:p>
        </p:txBody>
      </p:sp>
      <p:sp>
        <p:nvSpPr>
          <p:cNvPr id="11" name="TextBox 11"/>
          <p:cNvSpPr txBox="1"/>
          <p:nvPr/>
        </p:nvSpPr>
        <p:spPr>
          <a:xfrm>
            <a:off x="8911981" y="6597668"/>
            <a:ext cx="4483978" cy="422423"/>
          </a:xfrm>
          <a:prstGeom prst="rect">
            <a:avLst/>
          </a:prstGeom>
        </p:spPr>
        <p:txBody>
          <a:bodyPr wrap="square" lIns="0" tIns="0" rIns="0" bIns="0" rtlCol="0" anchor="t">
            <a:spAutoFit/>
          </a:bodyPr>
          <a:lstStyle/>
          <a:p>
            <a:pPr algn="l">
              <a:lnSpc>
                <a:spcPts val="3494"/>
              </a:lnSpc>
            </a:pPr>
            <a:r>
              <a:rPr lang="en-US" sz="2799" b="1" dirty="0">
                <a:solidFill>
                  <a:srgbClr val="6E6666"/>
                </a:solidFill>
                <a:latin typeface="PMingLiU" panose="02020500000000000000" pitchFamily="18" charset="-120"/>
                <a:ea typeface="PMingLiU" panose="02020500000000000000" pitchFamily="18" charset="-120"/>
                <a:cs typeface="Arimo"/>
                <a:sym typeface="Arimo"/>
              </a:rPr>
              <a:t>1820–1830年代</a:t>
            </a:r>
          </a:p>
        </p:txBody>
      </p:sp>
      <p:sp>
        <p:nvSpPr>
          <p:cNvPr id="12" name="TextBox 12"/>
          <p:cNvSpPr txBox="1"/>
          <p:nvPr/>
        </p:nvSpPr>
        <p:spPr>
          <a:xfrm>
            <a:off x="8911981" y="7098617"/>
            <a:ext cx="8004419" cy="2388283"/>
          </a:xfrm>
          <a:prstGeom prst="rect">
            <a:avLst/>
          </a:prstGeom>
        </p:spPr>
        <p:txBody>
          <a:bodyPr wrap="square" lIns="0" tIns="0" rIns="0" bIns="0" rtlCol="0" anchor="t">
            <a:spAutoFit/>
          </a:bodyPr>
          <a:lstStyle/>
          <a:p>
            <a:pPr algn="l">
              <a:lnSpc>
                <a:spcPts val="3830"/>
              </a:lnSpc>
            </a:pPr>
            <a:r>
              <a:rPr lang="en-US" sz="2400" dirty="0" err="1">
                <a:solidFill>
                  <a:srgbClr val="6E6666"/>
                </a:solidFill>
                <a:latin typeface="PMingLiU" panose="02020500000000000000" pitchFamily="18" charset="-120"/>
                <a:ea typeface="PMingLiU" panose="02020500000000000000" pitchFamily="18" charset="-120"/>
                <a:cs typeface="Arimo"/>
                <a:sym typeface="Arimo"/>
              </a:rPr>
              <a:t>傑克遜民主興起，對智性的懷疑正式走向系統化與制度化</a:t>
            </a:r>
            <a:r>
              <a:rPr lang="en-US" sz="2400" dirty="0">
                <a:solidFill>
                  <a:srgbClr val="6E6666"/>
                </a:solidFill>
                <a:latin typeface="PMingLiU" panose="02020500000000000000" pitchFamily="18" charset="-120"/>
                <a:ea typeface="PMingLiU" panose="02020500000000000000" pitchFamily="18" charset="-120"/>
                <a:cs typeface="Arimo"/>
                <a:sym typeface="Arimo"/>
              </a:rPr>
              <a:t>，</a:t>
            </a:r>
          </a:p>
          <a:p>
            <a:pPr>
              <a:lnSpc>
                <a:spcPts val="3830"/>
              </a:lnSpc>
            </a:pPr>
            <a:r>
              <a:rPr lang="en-US" sz="2400" dirty="0" err="1">
                <a:solidFill>
                  <a:srgbClr val="6E6666"/>
                </a:solidFill>
                <a:latin typeface="PMingLiU" panose="02020500000000000000" pitchFamily="18" charset="-120"/>
                <a:ea typeface="PMingLiU" panose="02020500000000000000" pitchFamily="18" charset="-120"/>
                <a:cs typeface="Arimo"/>
                <a:sym typeface="Arimo"/>
              </a:rPr>
              <a:t>傑克遜（Andrew</a:t>
            </a:r>
            <a:r>
              <a:rPr lang="en-US" sz="2400" dirty="0">
                <a:solidFill>
                  <a:srgbClr val="6E6666"/>
                </a:solidFill>
                <a:latin typeface="PMingLiU" panose="02020500000000000000" pitchFamily="18" charset="-120"/>
                <a:ea typeface="PMingLiU" panose="02020500000000000000" pitchFamily="18" charset="-120"/>
                <a:cs typeface="Arimo"/>
                <a:sym typeface="Arimo"/>
              </a:rPr>
              <a:t> Jackson ）</a:t>
            </a:r>
            <a:r>
              <a:rPr lang="en-US" sz="2400" dirty="0" err="1">
                <a:solidFill>
                  <a:srgbClr val="6E6666"/>
                </a:solidFill>
                <a:latin typeface="PMingLiU" panose="02020500000000000000" pitchFamily="18" charset="-120"/>
                <a:ea typeface="PMingLiU" panose="02020500000000000000" pitchFamily="18" charset="-120"/>
                <a:cs typeface="Arimo"/>
                <a:sym typeface="Arimo"/>
              </a:rPr>
              <a:t>被譽為</a:t>
            </a:r>
            <a:r>
              <a:rPr lang="en-US" sz="2400" dirty="0">
                <a:solidFill>
                  <a:srgbClr val="6E6666"/>
                </a:solidFill>
                <a:latin typeface="PMingLiU" panose="02020500000000000000" pitchFamily="18" charset="-120"/>
                <a:ea typeface="PMingLiU" panose="02020500000000000000" pitchFamily="18" charset="-120"/>
                <a:cs typeface="Arimo"/>
                <a:sym typeface="Arimo"/>
              </a:rPr>
              <a:t> 「 </a:t>
            </a:r>
            <a:r>
              <a:rPr lang="en-US" sz="2400" dirty="0" err="1">
                <a:solidFill>
                  <a:srgbClr val="6E6666"/>
                </a:solidFill>
                <a:latin typeface="PMingLiU" panose="02020500000000000000" pitchFamily="18" charset="-120"/>
                <a:ea typeface="PMingLiU" panose="02020500000000000000" pitchFamily="18" charset="-120"/>
                <a:cs typeface="Arimo"/>
                <a:sym typeface="Arimo"/>
              </a:rPr>
              <a:t>人民的總統」或者是</a:t>
            </a:r>
            <a:r>
              <a:rPr lang="en-US" sz="2400" dirty="0">
                <a:solidFill>
                  <a:srgbClr val="6E6666"/>
                </a:solidFill>
                <a:latin typeface="PMingLiU" panose="02020500000000000000" pitchFamily="18" charset="-120"/>
                <a:ea typeface="PMingLiU" panose="02020500000000000000" pitchFamily="18" charset="-120"/>
                <a:cs typeface="Arimo"/>
                <a:sym typeface="Arimo"/>
              </a:rPr>
              <a:t> 「 </a:t>
            </a:r>
            <a:r>
              <a:rPr lang="en-US" sz="2400" dirty="0" err="1">
                <a:solidFill>
                  <a:srgbClr val="6E6666"/>
                </a:solidFill>
                <a:latin typeface="PMingLiU" panose="02020500000000000000" pitchFamily="18" charset="-120"/>
                <a:ea typeface="PMingLiU" panose="02020500000000000000" pitchFamily="18" charset="-120"/>
                <a:cs typeface="Arimo"/>
                <a:sym typeface="Arimo"/>
              </a:rPr>
              <a:t>普通人的總統</a:t>
            </a:r>
            <a:r>
              <a:rPr lang="en-US" sz="2400" dirty="0">
                <a:solidFill>
                  <a:srgbClr val="6E6666"/>
                </a:solidFill>
                <a:latin typeface="PMingLiU" panose="02020500000000000000" pitchFamily="18" charset="-120"/>
                <a:ea typeface="PMingLiU" panose="02020500000000000000" pitchFamily="18" charset="-120"/>
                <a:cs typeface="Arimo"/>
                <a:sym typeface="Arimo"/>
              </a:rPr>
              <a:t>」。</a:t>
            </a:r>
          </a:p>
          <a:p>
            <a:pPr>
              <a:lnSpc>
                <a:spcPts val="3830"/>
              </a:lnSpc>
            </a:pPr>
            <a:r>
              <a:rPr lang="en-US" sz="2400" dirty="0">
                <a:solidFill>
                  <a:srgbClr val="6E6666"/>
                </a:solidFill>
                <a:latin typeface="PMingLiU" panose="02020500000000000000" pitchFamily="18" charset="-120"/>
                <a:ea typeface="PMingLiU" panose="02020500000000000000" pitchFamily="18" charset="-120"/>
                <a:cs typeface="Arimo"/>
                <a:sym typeface="Arimo"/>
              </a:rPr>
              <a:t>1828年總統大選：「</a:t>
            </a:r>
            <a:r>
              <a:rPr lang="en-US" sz="2400" dirty="0" err="1">
                <a:solidFill>
                  <a:srgbClr val="6E6666"/>
                </a:solidFill>
                <a:latin typeface="PMingLiU" panose="02020500000000000000" pitchFamily="18" charset="-120"/>
                <a:ea typeface="PMingLiU" panose="02020500000000000000" pitchFamily="18" charset="-120"/>
                <a:cs typeface="Arimo"/>
                <a:sym typeface="Arimo"/>
              </a:rPr>
              <a:t>亞當斯</a:t>
            </a:r>
            <a:r>
              <a:rPr lang="en-US" sz="2400" dirty="0">
                <a:solidFill>
                  <a:srgbClr val="6E6666"/>
                </a:solidFill>
                <a:latin typeface="PMingLiU" panose="02020500000000000000" pitchFamily="18" charset="-120"/>
                <a:ea typeface="PMingLiU" panose="02020500000000000000" pitchFamily="18" charset="-120"/>
                <a:cs typeface="Arimo"/>
                <a:sym typeface="Arimo"/>
              </a:rPr>
              <a:t> （John Quincy Adams） </a:t>
            </a:r>
            <a:r>
              <a:rPr lang="en-US" sz="2400" dirty="0" err="1">
                <a:solidFill>
                  <a:srgbClr val="6E6666"/>
                </a:solidFill>
                <a:latin typeface="PMingLiU" panose="02020500000000000000" pitchFamily="18" charset="-120"/>
                <a:ea typeface="PMingLiU" panose="02020500000000000000" pitchFamily="18" charset="-120"/>
                <a:cs typeface="Arimo"/>
                <a:sym typeface="Arimo"/>
              </a:rPr>
              <a:t>能寫，傑克遜會打仗</a:t>
            </a:r>
            <a:r>
              <a:rPr lang="en-US" sz="2400" dirty="0">
                <a:solidFill>
                  <a:srgbClr val="6E6666"/>
                </a:solidFill>
                <a:latin typeface="PMingLiU" panose="02020500000000000000" pitchFamily="18" charset="-120"/>
                <a:ea typeface="PMingLiU" panose="02020500000000000000" pitchFamily="18" charset="-120"/>
                <a:cs typeface="Arimo"/>
                <a:sym typeface="Arimo"/>
              </a:rPr>
              <a:t>。」</a:t>
            </a:r>
          </a:p>
        </p:txBody>
      </p:sp>
      <p:grpSp>
        <p:nvGrpSpPr>
          <p:cNvPr id="13" name="Group 13"/>
          <p:cNvGrpSpPr/>
          <p:nvPr/>
        </p:nvGrpSpPr>
        <p:grpSpPr>
          <a:xfrm>
            <a:off x="-152400" y="-152400"/>
            <a:ext cx="7880194" cy="10477500"/>
            <a:chOff x="0" y="0"/>
            <a:chExt cx="10303726" cy="13716000"/>
          </a:xfrm>
        </p:grpSpPr>
        <p:sp>
          <p:nvSpPr>
            <p:cNvPr id="14" name="Freeform 14"/>
            <p:cNvSpPr/>
            <p:nvPr/>
          </p:nvSpPr>
          <p:spPr>
            <a:xfrm>
              <a:off x="0" y="0"/>
              <a:ext cx="10303764" cy="13716000"/>
            </a:xfrm>
            <a:custGeom>
              <a:avLst/>
              <a:gdLst/>
              <a:ahLst/>
              <a:cxnLst/>
              <a:rect l="l" t="t" r="r" b="b"/>
              <a:pathLst>
                <a:path w="10303764" h="13716000">
                  <a:moveTo>
                    <a:pt x="0" y="0"/>
                  </a:moveTo>
                  <a:lnTo>
                    <a:pt x="10303764" y="0"/>
                  </a:lnTo>
                  <a:lnTo>
                    <a:pt x="10303764" y="13716000"/>
                  </a:lnTo>
                  <a:lnTo>
                    <a:pt x="0" y="13716000"/>
                  </a:lnTo>
                  <a:lnTo>
                    <a:pt x="0" y="0"/>
                  </a:lnTo>
                  <a:close/>
                </a:path>
              </a:pathLst>
            </a:custGeom>
            <a:blipFill>
              <a:blip r:embed="rId4"/>
              <a:stretch>
                <a:fillRect t="-42" b="-42"/>
              </a:stretch>
            </a:blipFill>
          </p:spPr>
          <p:txBody>
            <a:bodyPr/>
            <a:lstStyle/>
            <a:p>
              <a:endParaRPr lang="en-US">
                <a:latin typeface="PMingLiU" panose="02020500000000000000" pitchFamily="18" charset="-120"/>
                <a:ea typeface="PMingLiU" panose="02020500000000000000" pitchFamily="18" charset="-120"/>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latin typeface="PMingLiU" panose="02020500000000000000" pitchFamily="18" charset="-120"/>
              <a:ea typeface="PMingLiU" panose="02020500000000000000" pitchFamily="18" charset="-120"/>
            </a:endParaRPr>
          </a:p>
        </p:txBody>
      </p:sp>
      <p:grpSp>
        <p:nvGrpSpPr>
          <p:cNvPr id="3" name="Group 3"/>
          <p:cNvGrpSpPr/>
          <p:nvPr/>
        </p:nvGrpSpPr>
        <p:grpSpPr>
          <a:xfrm>
            <a:off x="0" y="0"/>
            <a:ext cx="6858000" cy="10287000"/>
            <a:chOff x="0" y="0"/>
            <a:chExt cx="9144000" cy="13716000"/>
          </a:xfrm>
        </p:grpSpPr>
        <p:sp>
          <p:nvSpPr>
            <p:cNvPr id="4" name="Freeform 4" descr="preencoded.png"/>
            <p:cNvSpPr/>
            <p:nvPr/>
          </p:nvSpPr>
          <p:spPr>
            <a:xfrm>
              <a:off x="0" y="0"/>
              <a:ext cx="9144000" cy="13716000"/>
            </a:xfrm>
            <a:custGeom>
              <a:avLst/>
              <a:gdLst/>
              <a:ahLst/>
              <a:cxnLst/>
              <a:rect l="l" t="t" r="r" b="b"/>
              <a:pathLst>
                <a:path w="9144000" h="13716000">
                  <a:moveTo>
                    <a:pt x="0" y="0"/>
                  </a:moveTo>
                  <a:lnTo>
                    <a:pt x="9144000" y="0"/>
                  </a:lnTo>
                  <a:lnTo>
                    <a:pt x="9144000" y="13716000"/>
                  </a:lnTo>
                  <a:lnTo>
                    <a:pt x="0" y="13716000"/>
                  </a:lnTo>
                  <a:lnTo>
                    <a:pt x="0" y="0"/>
                  </a:lnTo>
                  <a:close/>
                </a:path>
              </a:pathLst>
            </a:custGeom>
            <a:blipFill>
              <a:blip r:embed="rId4"/>
              <a:stretch>
                <a:fillRect/>
              </a:stretch>
            </a:blipFill>
          </p:spPr>
          <p:txBody>
            <a:bodyPr/>
            <a:lstStyle/>
            <a:p>
              <a:endParaRPr lang="en-US">
                <a:latin typeface="PMingLiU" panose="02020500000000000000" pitchFamily="18" charset="-120"/>
                <a:ea typeface="PMingLiU" panose="02020500000000000000" pitchFamily="18" charset="-120"/>
              </a:endParaRPr>
            </a:p>
          </p:txBody>
        </p:sp>
      </p:grpSp>
      <p:grpSp>
        <p:nvGrpSpPr>
          <p:cNvPr id="5" name="Group 5"/>
          <p:cNvGrpSpPr/>
          <p:nvPr/>
        </p:nvGrpSpPr>
        <p:grpSpPr>
          <a:xfrm>
            <a:off x="7040880" y="1490062"/>
            <a:ext cx="10435704" cy="2284809"/>
            <a:chOff x="0" y="0"/>
            <a:chExt cx="13914272" cy="3046412"/>
          </a:xfrm>
        </p:grpSpPr>
        <p:sp>
          <p:nvSpPr>
            <p:cNvPr id="6" name="Freeform 6"/>
            <p:cNvSpPr/>
            <p:nvPr/>
          </p:nvSpPr>
          <p:spPr>
            <a:xfrm>
              <a:off x="0" y="0"/>
              <a:ext cx="13914247" cy="3046476"/>
            </a:xfrm>
            <a:custGeom>
              <a:avLst/>
              <a:gdLst/>
              <a:ahLst/>
              <a:cxnLst/>
              <a:rect l="l" t="t" r="r" b="b"/>
              <a:pathLst>
                <a:path w="13914247" h="3046476">
                  <a:moveTo>
                    <a:pt x="0" y="1523238"/>
                  </a:moveTo>
                  <a:cubicBezTo>
                    <a:pt x="0" y="681990"/>
                    <a:pt x="681990" y="0"/>
                    <a:pt x="1523238" y="0"/>
                  </a:cubicBezTo>
                  <a:lnTo>
                    <a:pt x="12391009" y="0"/>
                  </a:lnTo>
                  <a:cubicBezTo>
                    <a:pt x="13232257" y="0"/>
                    <a:pt x="13914247" y="681990"/>
                    <a:pt x="13914247" y="1523238"/>
                  </a:cubicBezTo>
                  <a:cubicBezTo>
                    <a:pt x="13914247" y="2364486"/>
                    <a:pt x="13232257" y="3046476"/>
                    <a:pt x="12391009" y="3046476"/>
                  </a:cubicBezTo>
                  <a:lnTo>
                    <a:pt x="1523238" y="3046476"/>
                  </a:lnTo>
                  <a:cubicBezTo>
                    <a:pt x="681990" y="3046476"/>
                    <a:pt x="0" y="2364486"/>
                    <a:pt x="0" y="1523238"/>
                  </a:cubicBezTo>
                  <a:close/>
                </a:path>
              </a:pathLst>
            </a:custGeom>
            <a:solidFill>
              <a:srgbClr val="ECDFE3"/>
            </a:solidFill>
          </p:spPr>
          <p:txBody>
            <a:bodyPr/>
            <a:lstStyle/>
            <a:p>
              <a:endParaRPr lang="en-US">
                <a:latin typeface="PMingLiU" panose="02020500000000000000" pitchFamily="18" charset="-120"/>
                <a:ea typeface="PMingLiU" panose="02020500000000000000" pitchFamily="18" charset="-120"/>
              </a:endParaRPr>
            </a:p>
          </p:txBody>
        </p:sp>
      </p:grpSp>
      <p:sp>
        <p:nvSpPr>
          <p:cNvPr id="7" name="TextBox 7"/>
          <p:cNvSpPr txBox="1"/>
          <p:nvPr/>
        </p:nvSpPr>
        <p:spPr>
          <a:xfrm>
            <a:off x="7669406" y="1736750"/>
            <a:ext cx="9807178" cy="1768113"/>
          </a:xfrm>
          <a:prstGeom prst="rect">
            <a:avLst/>
          </a:prstGeom>
        </p:spPr>
        <p:txBody>
          <a:bodyPr lIns="0" tIns="0" rIns="0" bIns="0" rtlCol="0" anchor="t">
            <a:spAutoFit/>
          </a:bodyPr>
          <a:lstStyle/>
          <a:p>
            <a:pPr algn="l">
              <a:lnSpc>
                <a:spcPts val="7113"/>
              </a:lnSpc>
            </a:pPr>
            <a:r>
              <a:rPr lang="en-US" sz="5700" b="1" dirty="0" err="1">
                <a:solidFill>
                  <a:srgbClr val="787878"/>
                </a:solidFill>
                <a:latin typeface="PMingLiU" panose="02020500000000000000" pitchFamily="18" charset="-120"/>
                <a:ea typeface="PMingLiU" panose="02020500000000000000" pitchFamily="18" charset="-120"/>
                <a:cs typeface="Arimo"/>
                <a:sym typeface="Arimo"/>
              </a:rPr>
              <a:t>宗教心靈的重塑</a:t>
            </a:r>
            <a:r>
              <a:rPr lang="en-US" sz="5700" b="1" dirty="0">
                <a:solidFill>
                  <a:srgbClr val="787878"/>
                </a:solidFill>
                <a:latin typeface="PMingLiU" panose="02020500000000000000" pitchFamily="18" charset="-120"/>
                <a:ea typeface="PMingLiU" panose="02020500000000000000" pitchFamily="18" charset="-120"/>
                <a:cs typeface="Arimo"/>
                <a:sym typeface="Arimo"/>
              </a:rPr>
              <a:t>：</a:t>
            </a:r>
          </a:p>
          <a:p>
            <a:pPr algn="l">
              <a:lnSpc>
                <a:spcPts val="7113"/>
              </a:lnSpc>
            </a:pPr>
            <a:r>
              <a:rPr lang="en-US" sz="5700" b="1" dirty="0" err="1">
                <a:solidFill>
                  <a:srgbClr val="787878"/>
                </a:solidFill>
                <a:latin typeface="PMingLiU" panose="02020500000000000000" pitchFamily="18" charset="-120"/>
                <a:ea typeface="PMingLiU" panose="02020500000000000000" pitchFamily="18" charset="-120"/>
                <a:cs typeface="Arimo"/>
                <a:sym typeface="Arimo"/>
              </a:rPr>
              <a:t>從神學思辨到情感即時性</a:t>
            </a:r>
            <a:endParaRPr lang="en-US" sz="5700" b="1" dirty="0">
              <a:solidFill>
                <a:srgbClr val="787878"/>
              </a:solidFill>
              <a:latin typeface="PMingLiU" panose="02020500000000000000" pitchFamily="18" charset="-120"/>
              <a:ea typeface="PMingLiU" panose="02020500000000000000" pitchFamily="18" charset="-120"/>
              <a:cs typeface="Arimo"/>
              <a:sym typeface="Arimo"/>
            </a:endParaRPr>
          </a:p>
        </p:txBody>
      </p:sp>
      <p:sp>
        <p:nvSpPr>
          <p:cNvPr id="8" name="TextBox 8"/>
          <p:cNvSpPr txBox="1"/>
          <p:nvPr/>
        </p:nvSpPr>
        <p:spPr>
          <a:xfrm>
            <a:off x="7669406" y="3974306"/>
            <a:ext cx="9807178" cy="1900970"/>
          </a:xfrm>
          <a:prstGeom prst="rect">
            <a:avLst/>
          </a:prstGeom>
        </p:spPr>
        <p:txBody>
          <a:bodyPr lIns="0" tIns="0" rIns="0" bIns="0" rtlCol="0" anchor="t">
            <a:spAutoFit/>
          </a:bodyPr>
          <a:lstStyle/>
          <a:p>
            <a:pPr algn="l">
              <a:lnSpc>
                <a:spcPts val="3830"/>
              </a:lnSpc>
            </a:pPr>
            <a:r>
              <a:rPr lang="en-US" sz="2400" dirty="0">
                <a:solidFill>
                  <a:srgbClr val="6E6666"/>
                </a:solidFill>
                <a:latin typeface="PMingLiU" panose="02020500000000000000" pitchFamily="18" charset="-120"/>
                <a:ea typeface="PMingLiU" panose="02020500000000000000" pitchFamily="18" charset="-120"/>
                <a:cs typeface="Arimo"/>
                <a:sym typeface="Arimo"/>
              </a:rPr>
              <a:t>自18世紀中葉席捲北美的「大覺醒運動」起，復興運動將信仰重心從嚴謹神學論證轉移至</a:t>
            </a:r>
            <a:r>
              <a:rPr lang="en-US" sz="2400" b="1" dirty="0">
                <a:solidFill>
                  <a:srgbClr val="6E6666"/>
                </a:solidFill>
                <a:latin typeface="PMingLiU" panose="02020500000000000000" pitchFamily="18" charset="-120"/>
                <a:ea typeface="PMingLiU" panose="02020500000000000000" pitchFamily="18" charset="-120"/>
                <a:cs typeface="Arimo Bold"/>
                <a:sym typeface="Arimo Bold"/>
              </a:rPr>
              <a:t>「情感即時性」</a:t>
            </a:r>
            <a:r>
              <a:rPr lang="en-US" sz="2400" dirty="0">
                <a:solidFill>
                  <a:srgbClr val="6E6666"/>
                </a:solidFill>
                <a:latin typeface="PMingLiU" panose="02020500000000000000" pitchFamily="18" charset="-120"/>
                <a:ea typeface="PMingLiU" panose="02020500000000000000" pitchFamily="18" charset="-120"/>
                <a:cs typeface="Arimo"/>
                <a:sym typeface="Arimo"/>
              </a:rPr>
              <a:t>與個體得救的頓悟體驗。理性反思被降格為信仰的障礙，未受系統學術訓練卻具備強烈群眾煽動力的佈道家，被尊為真正受到神聖啟示的領袖。</a:t>
            </a:r>
          </a:p>
        </p:txBody>
      </p:sp>
      <p:sp>
        <p:nvSpPr>
          <p:cNvPr id="9" name="TextBox 9"/>
          <p:cNvSpPr txBox="1"/>
          <p:nvPr/>
        </p:nvSpPr>
        <p:spPr>
          <a:xfrm>
            <a:off x="8658520" y="6312703"/>
            <a:ext cx="4559798" cy="422423"/>
          </a:xfrm>
          <a:prstGeom prst="rect">
            <a:avLst/>
          </a:prstGeom>
        </p:spPr>
        <p:txBody>
          <a:bodyPr lIns="0" tIns="0" rIns="0" bIns="0" rtlCol="0" anchor="t">
            <a:spAutoFit/>
          </a:bodyPr>
          <a:lstStyle/>
          <a:p>
            <a:pPr algn="l">
              <a:lnSpc>
                <a:spcPts val="3494"/>
              </a:lnSpc>
            </a:pPr>
            <a:r>
              <a:rPr lang="en-US" sz="2799" b="1" dirty="0" err="1">
                <a:solidFill>
                  <a:srgbClr val="6E6666"/>
                </a:solidFill>
                <a:latin typeface="PMingLiU" panose="02020500000000000000" pitchFamily="18" charset="-120"/>
                <a:ea typeface="PMingLiU" panose="02020500000000000000" pitchFamily="18" charset="-120"/>
                <a:cs typeface="Arimo"/>
                <a:sym typeface="Arimo"/>
              </a:rPr>
              <a:t>殖民地早期</a:t>
            </a:r>
            <a:endParaRPr lang="en-US" sz="2799" b="1" dirty="0">
              <a:solidFill>
                <a:srgbClr val="6E6666"/>
              </a:solidFill>
              <a:latin typeface="PMingLiU" panose="02020500000000000000" pitchFamily="18" charset="-120"/>
              <a:ea typeface="PMingLiU" panose="02020500000000000000" pitchFamily="18" charset="-120"/>
              <a:cs typeface="Arimo"/>
              <a:sym typeface="Arimo"/>
            </a:endParaRPr>
          </a:p>
        </p:txBody>
      </p:sp>
      <p:sp>
        <p:nvSpPr>
          <p:cNvPr id="10" name="TextBox 10"/>
          <p:cNvSpPr txBox="1"/>
          <p:nvPr/>
        </p:nvSpPr>
        <p:spPr>
          <a:xfrm>
            <a:off x="8658520" y="6813652"/>
            <a:ext cx="9858080" cy="439031"/>
          </a:xfrm>
          <a:prstGeom prst="rect">
            <a:avLst/>
          </a:prstGeom>
        </p:spPr>
        <p:txBody>
          <a:bodyPr lIns="0" tIns="0" rIns="0" bIns="0" rtlCol="0" anchor="t">
            <a:spAutoFit/>
          </a:bodyPr>
          <a:lstStyle/>
          <a:p>
            <a:pPr algn="l">
              <a:lnSpc>
                <a:spcPts val="3830"/>
              </a:lnSpc>
            </a:pPr>
            <a:r>
              <a:rPr lang="en-US" sz="2400">
                <a:solidFill>
                  <a:srgbClr val="6E6666"/>
                </a:solidFill>
                <a:latin typeface="PMingLiU" panose="02020500000000000000" pitchFamily="18" charset="-120"/>
                <a:ea typeface="PMingLiU" panose="02020500000000000000" pitchFamily="18" charset="-120"/>
                <a:cs typeface="Arimo"/>
                <a:sym typeface="Arimo"/>
              </a:rPr>
              <a:t>清教徒高度重視神職人員的學術訓練與系統性神學思辨。</a:t>
            </a:r>
          </a:p>
        </p:txBody>
      </p:sp>
      <p:sp>
        <p:nvSpPr>
          <p:cNvPr id="11" name="TextBox 11"/>
          <p:cNvSpPr txBox="1"/>
          <p:nvPr/>
        </p:nvSpPr>
        <p:spPr>
          <a:xfrm>
            <a:off x="8658520" y="7620010"/>
            <a:ext cx="5895680" cy="422488"/>
          </a:xfrm>
          <a:prstGeom prst="rect">
            <a:avLst/>
          </a:prstGeom>
        </p:spPr>
        <p:txBody>
          <a:bodyPr wrap="square" lIns="0" tIns="0" rIns="0" bIns="0" rtlCol="0" anchor="t">
            <a:spAutoFit/>
          </a:bodyPr>
          <a:lstStyle/>
          <a:p>
            <a:pPr>
              <a:lnSpc>
                <a:spcPts val="3494"/>
              </a:lnSpc>
            </a:pPr>
            <a:r>
              <a:rPr lang="en-US" sz="2799" b="1" dirty="0" err="1">
                <a:solidFill>
                  <a:srgbClr val="6E6666"/>
                </a:solidFill>
                <a:latin typeface="PMingLiU" panose="02020500000000000000" pitchFamily="18" charset="-120"/>
                <a:ea typeface="PMingLiU" panose="02020500000000000000" pitchFamily="18" charset="-120"/>
                <a:cs typeface="Arimo"/>
                <a:sym typeface="Arimo"/>
              </a:rPr>
              <a:t>大覺醒運動</a:t>
            </a:r>
            <a:r>
              <a:rPr lang="en-US" sz="2799" b="1" dirty="0">
                <a:solidFill>
                  <a:srgbClr val="6E6666"/>
                </a:solidFill>
                <a:latin typeface="PMingLiU" panose="02020500000000000000" pitchFamily="18" charset="-120"/>
                <a:ea typeface="PMingLiU" panose="02020500000000000000" pitchFamily="18" charset="-120"/>
                <a:cs typeface="Arimo"/>
                <a:sym typeface="Arimo"/>
              </a:rPr>
              <a:t> </a:t>
            </a:r>
            <a:r>
              <a:rPr lang="en-US" sz="2800" dirty="0">
                <a:solidFill>
                  <a:srgbClr val="6E6666"/>
                </a:solidFill>
                <a:latin typeface="PMingLiU" panose="02020500000000000000" pitchFamily="18" charset="-120"/>
                <a:ea typeface="PMingLiU" panose="02020500000000000000" pitchFamily="18" charset="-120"/>
                <a:cs typeface="Arimo"/>
                <a:sym typeface="Arimo"/>
              </a:rPr>
              <a:t>（Great Awakening）</a:t>
            </a:r>
            <a:endParaRPr lang="en-US" sz="2799" b="1" dirty="0">
              <a:solidFill>
                <a:srgbClr val="6E6666"/>
              </a:solidFill>
              <a:latin typeface="PMingLiU" panose="02020500000000000000" pitchFamily="18" charset="-120"/>
              <a:ea typeface="PMingLiU" panose="02020500000000000000" pitchFamily="18" charset="-120"/>
              <a:cs typeface="Arimo"/>
              <a:sym typeface="Arimo"/>
            </a:endParaRPr>
          </a:p>
        </p:txBody>
      </p:sp>
      <p:sp>
        <p:nvSpPr>
          <p:cNvPr id="12" name="TextBox 12"/>
          <p:cNvSpPr txBox="1"/>
          <p:nvPr/>
        </p:nvSpPr>
        <p:spPr>
          <a:xfrm>
            <a:off x="8658520" y="8120958"/>
            <a:ext cx="9858080" cy="439031"/>
          </a:xfrm>
          <a:prstGeom prst="rect">
            <a:avLst/>
          </a:prstGeom>
        </p:spPr>
        <p:txBody>
          <a:bodyPr lIns="0" tIns="0" rIns="0" bIns="0" rtlCol="0" anchor="t">
            <a:spAutoFit/>
          </a:bodyPr>
          <a:lstStyle/>
          <a:p>
            <a:pPr algn="l">
              <a:lnSpc>
                <a:spcPts val="3830"/>
              </a:lnSpc>
            </a:pPr>
            <a:r>
              <a:rPr lang="en-US" sz="2400">
                <a:solidFill>
                  <a:srgbClr val="6E6666"/>
                </a:solidFill>
                <a:latin typeface="PMingLiU" panose="02020500000000000000" pitchFamily="18" charset="-120"/>
                <a:ea typeface="PMingLiU" panose="02020500000000000000" pitchFamily="18" charset="-120"/>
                <a:cs typeface="Arimo"/>
                <a:sym typeface="Arimo"/>
              </a:rPr>
              <a:t>情感體驗取代神學論證，平民佈道家顛覆受過教育的神職人員權威。</a:t>
            </a:r>
          </a:p>
        </p:txBody>
      </p:sp>
      <p:pic>
        <p:nvPicPr>
          <p:cNvPr id="14" name="Graphic 13" descr="Dance with solid fill">
            <a:extLst>
              <a:ext uri="{FF2B5EF4-FFF2-40B4-BE49-F238E27FC236}">
                <a16:creationId xmlns:a16="http://schemas.microsoft.com/office/drawing/2014/main" id="{8E94AB0C-F2EB-A941-00E3-13BFEAE53F3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696200" y="7586686"/>
            <a:ext cx="753787" cy="753787"/>
          </a:xfrm>
          <a:prstGeom prst="rect">
            <a:avLst/>
          </a:prstGeom>
        </p:spPr>
      </p:pic>
      <p:pic>
        <p:nvPicPr>
          <p:cNvPr id="16" name="Graphic 15" descr="Sunflower with solid fill">
            <a:extLst>
              <a:ext uri="{FF2B5EF4-FFF2-40B4-BE49-F238E27FC236}">
                <a16:creationId xmlns:a16="http://schemas.microsoft.com/office/drawing/2014/main" id="{9838ED83-190A-AE79-CB5D-7AA127ABC0D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715250" y="6364598"/>
            <a:ext cx="753787" cy="75378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latin typeface="PMingLiU" panose="02020500000000000000" pitchFamily="18" charset="-120"/>
              <a:ea typeface="PMingLiU" panose="02020500000000000000" pitchFamily="18" charset="-120"/>
            </a:endParaRPr>
          </a:p>
        </p:txBody>
      </p:sp>
      <p:grpSp>
        <p:nvGrpSpPr>
          <p:cNvPr id="3" name="Group 3"/>
          <p:cNvGrpSpPr/>
          <p:nvPr/>
        </p:nvGrpSpPr>
        <p:grpSpPr>
          <a:xfrm>
            <a:off x="10376078" y="0"/>
            <a:ext cx="7977730" cy="10287000"/>
            <a:chOff x="0" y="0"/>
            <a:chExt cx="10636974" cy="13716000"/>
          </a:xfrm>
        </p:grpSpPr>
        <p:sp>
          <p:nvSpPr>
            <p:cNvPr id="4" name="Freeform 4"/>
            <p:cNvSpPr/>
            <p:nvPr/>
          </p:nvSpPr>
          <p:spPr>
            <a:xfrm>
              <a:off x="0" y="0"/>
              <a:ext cx="10636885" cy="13716000"/>
            </a:xfrm>
            <a:custGeom>
              <a:avLst/>
              <a:gdLst/>
              <a:ahLst/>
              <a:cxnLst/>
              <a:rect l="l" t="t" r="r" b="b"/>
              <a:pathLst>
                <a:path w="10636885" h="13716000">
                  <a:moveTo>
                    <a:pt x="0" y="2051939"/>
                  </a:moveTo>
                  <a:cubicBezTo>
                    <a:pt x="0" y="918718"/>
                    <a:pt x="918718" y="0"/>
                    <a:pt x="2051939" y="0"/>
                  </a:cubicBezTo>
                  <a:lnTo>
                    <a:pt x="8584946" y="0"/>
                  </a:lnTo>
                  <a:cubicBezTo>
                    <a:pt x="9718167" y="0"/>
                    <a:pt x="10636885" y="918718"/>
                    <a:pt x="10636885" y="2051939"/>
                  </a:cubicBezTo>
                  <a:lnTo>
                    <a:pt x="10636885" y="11664061"/>
                  </a:lnTo>
                  <a:cubicBezTo>
                    <a:pt x="10636885" y="12797282"/>
                    <a:pt x="9718167" y="13716000"/>
                    <a:pt x="8584946" y="13716000"/>
                  </a:cubicBezTo>
                  <a:lnTo>
                    <a:pt x="2051939" y="13716000"/>
                  </a:lnTo>
                  <a:cubicBezTo>
                    <a:pt x="918718" y="13716000"/>
                    <a:pt x="0" y="12797282"/>
                    <a:pt x="0" y="11664061"/>
                  </a:cubicBezTo>
                  <a:close/>
                </a:path>
              </a:pathLst>
            </a:custGeom>
            <a:solidFill>
              <a:srgbClr val="C7A2AC"/>
            </a:solidFill>
          </p:spPr>
          <p:txBody>
            <a:bodyPr/>
            <a:lstStyle/>
            <a:p>
              <a:endParaRPr lang="en-US">
                <a:latin typeface="PMingLiU" panose="02020500000000000000" pitchFamily="18" charset="-120"/>
                <a:ea typeface="PMingLiU" panose="02020500000000000000" pitchFamily="18" charset="-120"/>
              </a:endParaRPr>
            </a:p>
          </p:txBody>
        </p:sp>
      </p:grpSp>
      <p:sp>
        <p:nvSpPr>
          <p:cNvPr id="5" name="TextBox 5"/>
          <p:cNvSpPr txBox="1"/>
          <p:nvPr/>
        </p:nvSpPr>
        <p:spPr>
          <a:xfrm>
            <a:off x="811406" y="1984077"/>
            <a:ext cx="8932964" cy="857607"/>
          </a:xfrm>
          <a:prstGeom prst="rect">
            <a:avLst/>
          </a:prstGeom>
        </p:spPr>
        <p:txBody>
          <a:bodyPr lIns="0" tIns="0" rIns="0" bIns="0" rtlCol="0" anchor="t">
            <a:spAutoFit/>
          </a:bodyPr>
          <a:lstStyle/>
          <a:p>
            <a:pPr algn="l">
              <a:lnSpc>
                <a:spcPts val="7113"/>
              </a:lnSpc>
            </a:pPr>
            <a:r>
              <a:rPr lang="en-US" sz="5700" b="1" dirty="0" err="1">
                <a:solidFill>
                  <a:srgbClr val="787878"/>
                </a:solidFill>
                <a:latin typeface="PMingLiU" panose="02020500000000000000" pitchFamily="18" charset="-120"/>
                <a:ea typeface="PMingLiU" panose="02020500000000000000" pitchFamily="18" charset="-120"/>
                <a:cs typeface="Arimo"/>
                <a:sym typeface="Arimo"/>
              </a:rPr>
              <a:t>基督教領袖走向平民化</a:t>
            </a:r>
            <a:endParaRPr lang="en-US" sz="5700" b="1" dirty="0">
              <a:solidFill>
                <a:srgbClr val="787878"/>
              </a:solidFill>
              <a:latin typeface="PMingLiU" panose="02020500000000000000" pitchFamily="18" charset="-120"/>
              <a:ea typeface="PMingLiU" panose="02020500000000000000" pitchFamily="18" charset="-120"/>
              <a:cs typeface="Arimo"/>
              <a:sym typeface="Arimo"/>
            </a:endParaRPr>
          </a:p>
        </p:txBody>
      </p:sp>
      <p:sp>
        <p:nvSpPr>
          <p:cNvPr id="6" name="TextBox 6"/>
          <p:cNvSpPr txBox="1"/>
          <p:nvPr/>
        </p:nvSpPr>
        <p:spPr>
          <a:xfrm>
            <a:off x="811416" y="4641104"/>
            <a:ext cx="8927840" cy="1413657"/>
          </a:xfrm>
          <a:prstGeom prst="rect">
            <a:avLst/>
          </a:prstGeom>
        </p:spPr>
        <p:txBody>
          <a:bodyPr lIns="0" tIns="0" rIns="0" bIns="0" rtlCol="0" anchor="t">
            <a:spAutoFit/>
          </a:bodyPr>
          <a:lstStyle/>
          <a:p>
            <a:pPr algn="l">
              <a:lnSpc>
                <a:spcPts val="3830"/>
              </a:lnSpc>
            </a:pPr>
            <a:r>
              <a:rPr lang="en-US" sz="2400">
                <a:solidFill>
                  <a:srgbClr val="6E6666"/>
                </a:solidFill>
                <a:latin typeface="PMingLiU" panose="02020500000000000000" pitchFamily="18" charset="-120"/>
                <a:ea typeface="PMingLiU" panose="02020500000000000000" pitchFamily="18" charset="-120"/>
                <a:cs typeface="Poppins"/>
                <a:sym typeface="Poppins"/>
              </a:rPr>
              <a:t>在1780至1845年間，衛理公會、浸信會、基督徒運動、黑人教會與摩門教等五大宗教運動在邊疆與平民階層中迅速崛起，核心訴求是打破傳統受過高等教育的神職人員對信仰詮釋權的壟斷。</a:t>
            </a:r>
          </a:p>
        </p:txBody>
      </p:sp>
      <p:sp>
        <p:nvSpPr>
          <p:cNvPr id="7" name="TextBox 7"/>
          <p:cNvSpPr txBox="1"/>
          <p:nvPr/>
        </p:nvSpPr>
        <p:spPr>
          <a:xfrm>
            <a:off x="811406" y="3746297"/>
            <a:ext cx="8131426" cy="439031"/>
          </a:xfrm>
          <a:prstGeom prst="rect">
            <a:avLst/>
          </a:prstGeom>
        </p:spPr>
        <p:txBody>
          <a:bodyPr lIns="0" tIns="0" rIns="0" bIns="0" rtlCol="0" anchor="t">
            <a:spAutoFit/>
          </a:bodyPr>
          <a:lstStyle/>
          <a:p>
            <a:pPr algn="l">
              <a:lnSpc>
                <a:spcPts val="3830"/>
              </a:lnSpc>
            </a:pPr>
            <a:r>
              <a:rPr lang="en-US" sz="2400">
                <a:solidFill>
                  <a:srgbClr val="6E6666"/>
                </a:solidFill>
                <a:latin typeface="PMingLiU" panose="02020500000000000000" pitchFamily="18" charset="-120"/>
                <a:ea typeface="PMingLiU" panose="02020500000000000000" pitchFamily="18" charset="-120"/>
                <a:cs typeface="Poppins"/>
                <a:sym typeface="Poppins"/>
              </a:rPr>
              <a:t>基督新教本來已經具有信徒皆是祭司的傳統。</a:t>
            </a:r>
          </a:p>
        </p:txBody>
      </p:sp>
      <p:sp>
        <p:nvSpPr>
          <p:cNvPr id="8" name="TextBox 8"/>
          <p:cNvSpPr txBox="1"/>
          <p:nvPr/>
        </p:nvSpPr>
        <p:spPr>
          <a:xfrm>
            <a:off x="858736" y="6703638"/>
            <a:ext cx="8868823" cy="2388283"/>
          </a:xfrm>
          <a:prstGeom prst="rect">
            <a:avLst/>
          </a:prstGeom>
        </p:spPr>
        <p:txBody>
          <a:bodyPr lIns="0" tIns="0" rIns="0" bIns="0" rtlCol="0" anchor="t">
            <a:spAutoFit/>
          </a:bodyPr>
          <a:lstStyle/>
          <a:p>
            <a:pPr algn="l">
              <a:lnSpc>
                <a:spcPts val="3830"/>
              </a:lnSpc>
            </a:pPr>
            <a:r>
              <a:rPr lang="en-US" sz="2400" dirty="0" err="1">
                <a:solidFill>
                  <a:srgbClr val="000000"/>
                </a:solidFill>
                <a:latin typeface="PMingLiU" panose="02020500000000000000" pitchFamily="18" charset="-120"/>
                <a:ea typeface="PMingLiU" panose="02020500000000000000" pitchFamily="18" charset="-120"/>
                <a:cs typeface="Poppins"/>
                <a:sym typeface="Poppins"/>
              </a:rPr>
              <a:t>十九世紀末著名佈道家慕迪</a:t>
            </a:r>
            <a:r>
              <a:rPr lang="ja-JP" altLang="en-US" sz="2400">
                <a:solidFill>
                  <a:srgbClr val="000000"/>
                </a:solidFill>
                <a:latin typeface="PMingLiU" panose="02020500000000000000" pitchFamily="18" charset="-120"/>
                <a:ea typeface="PMingLiU" panose="02020500000000000000" pitchFamily="18" charset="-120"/>
                <a:cs typeface="Poppins"/>
                <a:sym typeface="Poppins"/>
              </a:rPr>
              <a:t>（</a:t>
            </a:r>
            <a:r>
              <a:rPr lang="en-US" altLang="ja-JP" sz="2400" dirty="0">
                <a:solidFill>
                  <a:srgbClr val="000000"/>
                </a:solidFill>
                <a:latin typeface="PMingLiU" panose="02020500000000000000" pitchFamily="18" charset="-120"/>
                <a:ea typeface="PMingLiU" panose="02020500000000000000" pitchFamily="18" charset="-120"/>
                <a:cs typeface="Poppins"/>
                <a:sym typeface="Poppins"/>
              </a:rPr>
              <a:t>D. Moody</a:t>
            </a:r>
            <a:r>
              <a:rPr lang="ja-JP" altLang="en-US" sz="2400">
                <a:solidFill>
                  <a:srgbClr val="000000"/>
                </a:solidFill>
                <a:latin typeface="PMingLiU" panose="02020500000000000000" pitchFamily="18" charset="-120"/>
                <a:ea typeface="PMingLiU" panose="02020500000000000000" pitchFamily="18" charset="-120"/>
                <a:cs typeface="Poppins"/>
                <a:sym typeface="Poppins"/>
              </a:rPr>
              <a:t>）</a:t>
            </a:r>
            <a:r>
              <a:rPr lang="en-US" sz="2400" dirty="0">
                <a:solidFill>
                  <a:srgbClr val="000000"/>
                </a:solidFill>
                <a:latin typeface="PMingLiU" panose="02020500000000000000" pitchFamily="18" charset="-120"/>
                <a:ea typeface="PMingLiU" panose="02020500000000000000" pitchFamily="18" charset="-120"/>
                <a:cs typeface="Poppins"/>
                <a:sym typeface="Poppins"/>
              </a:rPr>
              <a:t>從事鞋子生意出身。儘管在語法與神學知識上極度匱乏，卻憑藉極具情感渲染力的演說風格動員了數以萬計的信徒。任何對其缺乏學術嚴謹性的批評，皆被信徒斥為冰冷且缺乏神聖恩典的</a:t>
            </a:r>
            <a:r>
              <a:rPr lang="en-US" sz="2400" b="1" dirty="0">
                <a:solidFill>
                  <a:srgbClr val="000000"/>
                </a:solidFill>
                <a:latin typeface="PMingLiU" panose="02020500000000000000" pitchFamily="18" charset="-120"/>
                <a:ea typeface="PMingLiU" panose="02020500000000000000" pitchFamily="18" charset="-120"/>
                <a:cs typeface="Poppins Bold"/>
                <a:sym typeface="Poppins Bold"/>
              </a:rPr>
              <a:t>「精英傲慢」</a:t>
            </a:r>
            <a:r>
              <a:rPr lang="en-US" sz="2400" dirty="0">
                <a:solidFill>
                  <a:srgbClr val="000000"/>
                </a:solidFill>
                <a:latin typeface="PMingLiU" panose="02020500000000000000" pitchFamily="18" charset="-120"/>
                <a:ea typeface="PMingLiU" panose="02020500000000000000" pitchFamily="18" charset="-120"/>
                <a:cs typeface="Poppins"/>
                <a:sym typeface="Poppins"/>
              </a:rPr>
              <a:t>。</a:t>
            </a:r>
          </a:p>
          <a:p>
            <a:pPr algn="l">
              <a:lnSpc>
                <a:spcPts val="3830"/>
              </a:lnSpc>
            </a:pPr>
            <a:endParaRPr lang="en-US" sz="2400" dirty="0">
              <a:solidFill>
                <a:srgbClr val="000000"/>
              </a:solidFill>
              <a:latin typeface="PMingLiU" panose="02020500000000000000" pitchFamily="18" charset="-120"/>
              <a:ea typeface="PMingLiU" panose="02020500000000000000" pitchFamily="18" charset="-120"/>
              <a:cs typeface="Poppins"/>
              <a:sym typeface="Poppins"/>
            </a:endParaRPr>
          </a:p>
        </p:txBody>
      </p:sp>
      <p:grpSp>
        <p:nvGrpSpPr>
          <p:cNvPr id="9" name="Group 9"/>
          <p:cNvGrpSpPr/>
          <p:nvPr/>
        </p:nvGrpSpPr>
        <p:grpSpPr>
          <a:xfrm>
            <a:off x="11474206" y="1282446"/>
            <a:ext cx="5781475" cy="7722108"/>
            <a:chOff x="0" y="0"/>
            <a:chExt cx="7708633" cy="10296144"/>
          </a:xfrm>
        </p:grpSpPr>
        <p:sp>
          <p:nvSpPr>
            <p:cNvPr id="10" name="Freeform 10" descr="Formal portrait photograph of Dwight Lyman Moody, a middle-aged man with a beard wearing a dark suit"/>
            <p:cNvSpPr/>
            <p:nvPr/>
          </p:nvSpPr>
          <p:spPr>
            <a:xfrm>
              <a:off x="0" y="0"/>
              <a:ext cx="7708646" cy="10296144"/>
            </a:xfrm>
            <a:custGeom>
              <a:avLst/>
              <a:gdLst/>
              <a:ahLst/>
              <a:cxnLst/>
              <a:rect l="l" t="t" r="r" b="b"/>
              <a:pathLst>
                <a:path w="7708646" h="10296144">
                  <a:moveTo>
                    <a:pt x="0" y="0"/>
                  </a:moveTo>
                  <a:lnTo>
                    <a:pt x="7708646" y="0"/>
                  </a:lnTo>
                  <a:lnTo>
                    <a:pt x="7708646" y="10296144"/>
                  </a:lnTo>
                  <a:lnTo>
                    <a:pt x="0" y="10296144"/>
                  </a:lnTo>
                  <a:lnTo>
                    <a:pt x="0" y="0"/>
                  </a:lnTo>
                  <a:close/>
                </a:path>
              </a:pathLst>
            </a:custGeom>
            <a:blipFill>
              <a:blip r:embed="rId4"/>
              <a:stretch>
                <a:fillRect l="-21" r="-21"/>
              </a:stretch>
            </a:blipFill>
          </p:spPr>
          <p:txBody>
            <a:bodyPr/>
            <a:lstStyle/>
            <a:p>
              <a:endParaRPr lang="en-US">
                <a:latin typeface="PMingLiU" panose="02020500000000000000" pitchFamily="18" charset="-120"/>
                <a:ea typeface="PMingLiU" panose="02020500000000000000" pitchFamily="18" charset="-120"/>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7527"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latin typeface="PMingLiU" panose="02020500000000000000" pitchFamily="18" charset="-120"/>
              <a:ea typeface="PMingLiU" panose="02020500000000000000" pitchFamily="18" charset="-120"/>
            </a:endParaRPr>
          </a:p>
        </p:txBody>
      </p:sp>
      <p:sp>
        <p:nvSpPr>
          <p:cNvPr id="3" name="TextBox 3"/>
          <p:cNvSpPr txBox="1"/>
          <p:nvPr/>
        </p:nvSpPr>
        <p:spPr>
          <a:xfrm>
            <a:off x="811406" y="1830934"/>
            <a:ext cx="8205187" cy="857607"/>
          </a:xfrm>
          <a:prstGeom prst="rect">
            <a:avLst/>
          </a:prstGeom>
        </p:spPr>
        <p:txBody>
          <a:bodyPr lIns="0" tIns="0" rIns="0" bIns="0" rtlCol="0" anchor="t">
            <a:spAutoFit/>
          </a:bodyPr>
          <a:lstStyle/>
          <a:p>
            <a:pPr algn="l">
              <a:lnSpc>
                <a:spcPts val="7113"/>
              </a:lnSpc>
            </a:pPr>
            <a:r>
              <a:rPr lang="en-US" sz="5700">
                <a:solidFill>
                  <a:srgbClr val="787878"/>
                </a:solidFill>
                <a:latin typeface="PMingLiU" panose="02020500000000000000" pitchFamily="18" charset="-120"/>
                <a:ea typeface="PMingLiU" panose="02020500000000000000" pitchFamily="18" charset="-120"/>
                <a:cs typeface="Arimo"/>
                <a:sym typeface="Arimo"/>
              </a:rPr>
              <a:t>福音派心靈的智性退化</a:t>
            </a:r>
          </a:p>
        </p:txBody>
      </p:sp>
      <p:grpSp>
        <p:nvGrpSpPr>
          <p:cNvPr id="4" name="Group 4"/>
          <p:cNvGrpSpPr/>
          <p:nvPr/>
        </p:nvGrpSpPr>
        <p:grpSpPr>
          <a:xfrm>
            <a:off x="1115616" y="4016473"/>
            <a:ext cx="5115373" cy="202854"/>
            <a:chOff x="0" y="0"/>
            <a:chExt cx="6820497" cy="270472"/>
          </a:xfrm>
        </p:grpSpPr>
        <p:sp>
          <p:nvSpPr>
            <p:cNvPr id="5" name="Freeform 5"/>
            <p:cNvSpPr/>
            <p:nvPr/>
          </p:nvSpPr>
          <p:spPr>
            <a:xfrm>
              <a:off x="0" y="0"/>
              <a:ext cx="6820536" cy="270510"/>
            </a:xfrm>
            <a:custGeom>
              <a:avLst/>
              <a:gdLst/>
              <a:ahLst/>
              <a:cxnLst/>
              <a:rect l="l" t="t" r="r" b="b"/>
              <a:pathLst>
                <a:path w="6820536" h="270510">
                  <a:moveTo>
                    <a:pt x="0" y="135255"/>
                  </a:moveTo>
                  <a:cubicBezTo>
                    <a:pt x="0" y="60579"/>
                    <a:pt x="60579" y="0"/>
                    <a:pt x="135255" y="0"/>
                  </a:cubicBezTo>
                  <a:lnTo>
                    <a:pt x="6685280" y="0"/>
                  </a:lnTo>
                  <a:cubicBezTo>
                    <a:pt x="6759956" y="0"/>
                    <a:pt x="6820536" y="60579"/>
                    <a:pt x="6820536" y="135255"/>
                  </a:cubicBezTo>
                  <a:cubicBezTo>
                    <a:pt x="6820536" y="209931"/>
                    <a:pt x="6759956" y="270510"/>
                    <a:pt x="6685280" y="270510"/>
                  </a:cubicBezTo>
                  <a:lnTo>
                    <a:pt x="135255" y="270510"/>
                  </a:lnTo>
                  <a:cubicBezTo>
                    <a:pt x="60579" y="270510"/>
                    <a:pt x="0" y="209931"/>
                    <a:pt x="0" y="135255"/>
                  </a:cubicBezTo>
                  <a:close/>
                </a:path>
              </a:pathLst>
            </a:custGeom>
            <a:solidFill>
              <a:srgbClr val="ECDFE3"/>
            </a:solidFill>
          </p:spPr>
          <p:txBody>
            <a:bodyPr/>
            <a:lstStyle/>
            <a:p>
              <a:endParaRPr lang="en-US">
                <a:latin typeface="PMingLiU" panose="02020500000000000000" pitchFamily="18" charset="-120"/>
                <a:ea typeface="PMingLiU" panose="02020500000000000000" pitchFamily="18" charset="-120"/>
              </a:endParaRPr>
            </a:p>
          </p:txBody>
        </p:sp>
      </p:grpSp>
      <p:grpSp>
        <p:nvGrpSpPr>
          <p:cNvPr id="6" name="Group 6"/>
          <p:cNvGrpSpPr/>
          <p:nvPr/>
        </p:nvGrpSpPr>
        <p:grpSpPr>
          <a:xfrm>
            <a:off x="811406" y="3813543"/>
            <a:ext cx="608562" cy="608562"/>
            <a:chOff x="0" y="0"/>
            <a:chExt cx="811416" cy="811416"/>
          </a:xfrm>
        </p:grpSpPr>
        <p:sp>
          <p:nvSpPr>
            <p:cNvPr id="7" name="Freeform 7"/>
            <p:cNvSpPr/>
            <p:nvPr/>
          </p:nvSpPr>
          <p:spPr>
            <a:xfrm>
              <a:off x="0" y="0"/>
              <a:ext cx="811403" cy="811403"/>
            </a:xfrm>
            <a:custGeom>
              <a:avLst/>
              <a:gdLst/>
              <a:ahLst/>
              <a:cxnLst/>
              <a:rect l="l" t="t" r="r" b="b"/>
              <a:pathLst>
                <a:path w="811403" h="811403">
                  <a:moveTo>
                    <a:pt x="0" y="405765"/>
                  </a:moveTo>
                  <a:cubicBezTo>
                    <a:pt x="0" y="181610"/>
                    <a:pt x="181610" y="0"/>
                    <a:pt x="405765" y="0"/>
                  </a:cubicBezTo>
                  <a:cubicBezTo>
                    <a:pt x="629920" y="0"/>
                    <a:pt x="811403" y="181610"/>
                    <a:pt x="811403" y="405765"/>
                  </a:cubicBezTo>
                  <a:cubicBezTo>
                    <a:pt x="811403" y="629920"/>
                    <a:pt x="629793" y="811403"/>
                    <a:pt x="405765" y="811403"/>
                  </a:cubicBezTo>
                  <a:cubicBezTo>
                    <a:pt x="181737" y="811403"/>
                    <a:pt x="0" y="629793"/>
                    <a:pt x="0" y="405765"/>
                  </a:cubicBezTo>
                  <a:close/>
                </a:path>
              </a:pathLst>
            </a:custGeom>
            <a:solidFill>
              <a:srgbClr val="ECDFE3"/>
            </a:solidFill>
          </p:spPr>
          <p:txBody>
            <a:bodyPr/>
            <a:lstStyle/>
            <a:p>
              <a:endParaRPr lang="en-US">
                <a:latin typeface="PMingLiU" panose="02020500000000000000" pitchFamily="18" charset="-120"/>
                <a:ea typeface="PMingLiU" panose="02020500000000000000" pitchFamily="18" charset="-120"/>
              </a:endParaRPr>
            </a:p>
          </p:txBody>
        </p:sp>
      </p:grpSp>
      <p:sp>
        <p:nvSpPr>
          <p:cNvPr id="8" name="TextBox 8"/>
          <p:cNvSpPr txBox="1"/>
          <p:nvPr/>
        </p:nvSpPr>
        <p:spPr>
          <a:xfrm>
            <a:off x="1014260" y="4596451"/>
            <a:ext cx="5928417" cy="422423"/>
          </a:xfrm>
          <a:prstGeom prst="rect">
            <a:avLst/>
          </a:prstGeom>
        </p:spPr>
        <p:txBody>
          <a:bodyPr lIns="0" tIns="0" rIns="0" bIns="0" rtlCol="0" anchor="t">
            <a:spAutoFit/>
          </a:bodyPr>
          <a:lstStyle/>
          <a:p>
            <a:pPr algn="l">
              <a:lnSpc>
                <a:spcPts val="3494"/>
              </a:lnSpc>
            </a:pPr>
            <a:r>
              <a:rPr lang="en-US" sz="2799" b="1" dirty="0">
                <a:solidFill>
                  <a:srgbClr val="6E6666"/>
                </a:solidFill>
                <a:latin typeface="PMingLiU" panose="02020500000000000000" pitchFamily="18" charset="-120"/>
                <a:ea typeface="PMingLiU" panose="02020500000000000000" pitchFamily="18" charset="-120"/>
                <a:cs typeface="Arimo Bold"/>
                <a:sym typeface="Arimo Bold"/>
              </a:rPr>
              <a:t>基要派的退縮（20世紀初）</a:t>
            </a:r>
          </a:p>
        </p:txBody>
      </p:sp>
      <p:sp>
        <p:nvSpPr>
          <p:cNvPr id="9" name="TextBox 9"/>
          <p:cNvSpPr txBox="1"/>
          <p:nvPr/>
        </p:nvSpPr>
        <p:spPr>
          <a:xfrm>
            <a:off x="1014260" y="5097409"/>
            <a:ext cx="5014017" cy="1900970"/>
          </a:xfrm>
          <a:prstGeom prst="rect">
            <a:avLst/>
          </a:prstGeom>
        </p:spPr>
        <p:txBody>
          <a:bodyPr lIns="0" tIns="0" rIns="0" bIns="0" rtlCol="0" anchor="t">
            <a:spAutoFit/>
          </a:bodyPr>
          <a:lstStyle/>
          <a:p>
            <a:pPr algn="l">
              <a:lnSpc>
                <a:spcPts val="3830"/>
              </a:lnSpc>
            </a:pPr>
            <a:r>
              <a:rPr lang="en-US" sz="2400" dirty="0" err="1">
                <a:solidFill>
                  <a:srgbClr val="6E6666"/>
                </a:solidFill>
                <a:latin typeface="PMingLiU" panose="02020500000000000000" pitchFamily="18" charset="-120"/>
                <a:ea typeface="PMingLiU" panose="02020500000000000000" pitchFamily="18" charset="-120"/>
                <a:cs typeface="Arimo"/>
                <a:sym typeface="Arimo"/>
              </a:rPr>
              <a:t>面對達爾文進化論挑戰，基要派</a:t>
            </a:r>
            <a:r>
              <a:rPr lang="ja-JP" altLang="en-US" sz="2400">
                <a:solidFill>
                  <a:srgbClr val="6E6666"/>
                </a:solidFill>
                <a:latin typeface="PMingLiU" panose="02020500000000000000" pitchFamily="18" charset="-120"/>
                <a:ea typeface="PMingLiU" panose="02020500000000000000" pitchFamily="18" charset="-120"/>
                <a:cs typeface="Arimo"/>
                <a:sym typeface="Arimo"/>
              </a:rPr>
              <a:t>（</a:t>
            </a:r>
            <a:r>
              <a:rPr lang="en-US" altLang="ja-JP" sz="2400" dirty="0" err="1">
                <a:solidFill>
                  <a:srgbClr val="6E6666"/>
                </a:solidFill>
                <a:latin typeface="PMingLiU" panose="02020500000000000000" pitchFamily="18" charset="-120"/>
                <a:ea typeface="PMingLiU" panose="02020500000000000000" pitchFamily="18" charset="-120"/>
                <a:cs typeface="Arimo"/>
                <a:sym typeface="Arimo"/>
              </a:rPr>
              <a:t>Fundamentalistm</a:t>
            </a:r>
            <a:r>
              <a:rPr lang="ja-JP" altLang="en-US" sz="2400">
                <a:solidFill>
                  <a:srgbClr val="6E6666"/>
                </a:solidFill>
                <a:latin typeface="PMingLiU" panose="02020500000000000000" pitchFamily="18" charset="-120"/>
                <a:ea typeface="PMingLiU" panose="02020500000000000000" pitchFamily="18" charset="-120"/>
                <a:cs typeface="Arimo"/>
                <a:sym typeface="Arimo"/>
              </a:rPr>
              <a:t>）</a:t>
            </a:r>
            <a:r>
              <a:rPr lang="en-US" sz="2400" dirty="0" err="1">
                <a:solidFill>
                  <a:srgbClr val="6E6666"/>
                </a:solidFill>
                <a:latin typeface="PMingLiU" panose="02020500000000000000" pitchFamily="18" charset="-120"/>
                <a:ea typeface="PMingLiU" panose="02020500000000000000" pitchFamily="18" charset="-120"/>
                <a:cs typeface="Arimo"/>
                <a:sym typeface="Arimo"/>
              </a:rPr>
              <a:t>退守教條化的字面聖經無誤論，拒絕與現代自然科學進行任何深度學術對話</a:t>
            </a:r>
            <a:r>
              <a:rPr lang="en-US" sz="2400" dirty="0">
                <a:solidFill>
                  <a:srgbClr val="6E6666"/>
                </a:solidFill>
                <a:latin typeface="PMingLiU" panose="02020500000000000000" pitchFamily="18" charset="-120"/>
                <a:ea typeface="PMingLiU" panose="02020500000000000000" pitchFamily="18" charset="-120"/>
                <a:cs typeface="Arimo"/>
                <a:sym typeface="Arimo"/>
              </a:rPr>
              <a:t>。</a:t>
            </a:r>
          </a:p>
        </p:txBody>
      </p:sp>
      <p:grpSp>
        <p:nvGrpSpPr>
          <p:cNvPr id="10" name="Group 10"/>
          <p:cNvGrpSpPr/>
          <p:nvPr/>
        </p:nvGrpSpPr>
        <p:grpSpPr>
          <a:xfrm>
            <a:off x="6738195" y="3712121"/>
            <a:ext cx="5115516" cy="202854"/>
            <a:chOff x="0" y="0"/>
            <a:chExt cx="6820687" cy="270472"/>
          </a:xfrm>
        </p:grpSpPr>
        <p:sp>
          <p:nvSpPr>
            <p:cNvPr id="11" name="Freeform 11"/>
            <p:cNvSpPr/>
            <p:nvPr/>
          </p:nvSpPr>
          <p:spPr>
            <a:xfrm>
              <a:off x="0" y="0"/>
              <a:ext cx="6820662" cy="270510"/>
            </a:xfrm>
            <a:custGeom>
              <a:avLst/>
              <a:gdLst/>
              <a:ahLst/>
              <a:cxnLst/>
              <a:rect l="l" t="t" r="r" b="b"/>
              <a:pathLst>
                <a:path w="6820662" h="270510">
                  <a:moveTo>
                    <a:pt x="0" y="135255"/>
                  </a:moveTo>
                  <a:cubicBezTo>
                    <a:pt x="0" y="60579"/>
                    <a:pt x="60579" y="0"/>
                    <a:pt x="135255" y="0"/>
                  </a:cubicBezTo>
                  <a:lnTo>
                    <a:pt x="6685407" y="0"/>
                  </a:lnTo>
                  <a:cubicBezTo>
                    <a:pt x="6760083" y="0"/>
                    <a:pt x="6820662" y="60579"/>
                    <a:pt x="6820662" y="135255"/>
                  </a:cubicBezTo>
                  <a:cubicBezTo>
                    <a:pt x="6820662" y="209931"/>
                    <a:pt x="6760083" y="270510"/>
                    <a:pt x="6685407" y="270510"/>
                  </a:cubicBezTo>
                  <a:lnTo>
                    <a:pt x="135255" y="270510"/>
                  </a:lnTo>
                  <a:cubicBezTo>
                    <a:pt x="60579" y="270510"/>
                    <a:pt x="0" y="209931"/>
                    <a:pt x="0" y="135255"/>
                  </a:cubicBezTo>
                  <a:close/>
                </a:path>
              </a:pathLst>
            </a:custGeom>
            <a:solidFill>
              <a:srgbClr val="ECDFE3"/>
            </a:solidFill>
          </p:spPr>
          <p:txBody>
            <a:bodyPr/>
            <a:lstStyle/>
            <a:p>
              <a:endParaRPr lang="en-US">
                <a:latin typeface="PMingLiU" panose="02020500000000000000" pitchFamily="18" charset="-120"/>
                <a:ea typeface="PMingLiU" panose="02020500000000000000" pitchFamily="18" charset="-120"/>
              </a:endParaRPr>
            </a:p>
          </p:txBody>
        </p:sp>
      </p:grpSp>
      <p:grpSp>
        <p:nvGrpSpPr>
          <p:cNvPr id="12" name="Group 12"/>
          <p:cNvGrpSpPr/>
          <p:nvPr/>
        </p:nvGrpSpPr>
        <p:grpSpPr>
          <a:xfrm>
            <a:off x="6433985" y="3509191"/>
            <a:ext cx="608562" cy="608562"/>
            <a:chOff x="0" y="0"/>
            <a:chExt cx="811416" cy="811416"/>
          </a:xfrm>
        </p:grpSpPr>
        <p:sp>
          <p:nvSpPr>
            <p:cNvPr id="13" name="Freeform 13"/>
            <p:cNvSpPr/>
            <p:nvPr/>
          </p:nvSpPr>
          <p:spPr>
            <a:xfrm>
              <a:off x="0" y="0"/>
              <a:ext cx="811403" cy="811403"/>
            </a:xfrm>
            <a:custGeom>
              <a:avLst/>
              <a:gdLst/>
              <a:ahLst/>
              <a:cxnLst/>
              <a:rect l="l" t="t" r="r" b="b"/>
              <a:pathLst>
                <a:path w="811403" h="811403">
                  <a:moveTo>
                    <a:pt x="0" y="405765"/>
                  </a:moveTo>
                  <a:cubicBezTo>
                    <a:pt x="0" y="181610"/>
                    <a:pt x="181610" y="0"/>
                    <a:pt x="405765" y="0"/>
                  </a:cubicBezTo>
                  <a:cubicBezTo>
                    <a:pt x="629920" y="0"/>
                    <a:pt x="811403" y="181610"/>
                    <a:pt x="811403" y="405765"/>
                  </a:cubicBezTo>
                  <a:cubicBezTo>
                    <a:pt x="811403" y="629920"/>
                    <a:pt x="629793" y="811403"/>
                    <a:pt x="405765" y="811403"/>
                  </a:cubicBezTo>
                  <a:cubicBezTo>
                    <a:pt x="181737" y="811403"/>
                    <a:pt x="0" y="629793"/>
                    <a:pt x="0" y="405765"/>
                  </a:cubicBezTo>
                  <a:close/>
                </a:path>
              </a:pathLst>
            </a:custGeom>
            <a:solidFill>
              <a:srgbClr val="ECDFE3"/>
            </a:solidFill>
          </p:spPr>
          <p:txBody>
            <a:bodyPr/>
            <a:lstStyle/>
            <a:p>
              <a:endParaRPr lang="en-US">
                <a:latin typeface="PMingLiU" panose="02020500000000000000" pitchFamily="18" charset="-120"/>
                <a:ea typeface="PMingLiU" panose="02020500000000000000" pitchFamily="18" charset="-120"/>
              </a:endParaRPr>
            </a:p>
          </p:txBody>
        </p:sp>
      </p:grpSp>
      <p:sp>
        <p:nvSpPr>
          <p:cNvPr id="14" name="TextBox 14"/>
          <p:cNvSpPr txBox="1"/>
          <p:nvPr/>
        </p:nvSpPr>
        <p:spPr>
          <a:xfrm>
            <a:off x="6636839" y="4292098"/>
            <a:ext cx="5014170" cy="422423"/>
          </a:xfrm>
          <a:prstGeom prst="rect">
            <a:avLst/>
          </a:prstGeom>
        </p:spPr>
        <p:txBody>
          <a:bodyPr lIns="0" tIns="0" rIns="0" bIns="0" rtlCol="0" anchor="t">
            <a:spAutoFit/>
          </a:bodyPr>
          <a:lstStyle/>
          <a:p>
            <a:pPr algn="l">
              <a:lnSpc>
                <a:spcPts val="3494"/>
              </a:lnSpc>
            </a:pPr>
            <a:r>
              <a:rPr lang="en-US" sz="2799" b="1">
                <a:solidFill>
                  <a:srgbClr val="6E6666"/>
                </a:solidFill>
                <a:latin typeface="PMingLiU" panose="02020500000000000000" pitchFamily="18" charset="-120"/>
                <a:ea typeface="PMingLiU" panose="02020500000000000000" pitchFamily="18" charset="-120"/>
                <a:cs typeface="Arimo Bold"/>
                <a:sym typeface="Arimo Bold"/>
              </a:rPr>
              <a:t>靈恩運動（1960–70年代）</a:t>
            </a:r>
          </a:p>
        </p:txBody>
      </p:sp>
      <p:sp>
        <p:nvSpPr>
          <p:cNvPr id="15" name="TextBox 15"/>
          <p:cNvSpPr txBox="1"/>
          <p:nvPr/>
        </p:nvSpPr>
        <p:spPr>
          <a:xfrm>
            <a:off x="6636839" y="4862510"/>
            <a:ext cx="5014170" cy="1900970"/>
          </a:xfrm>
          <a:prstGeom prst="rect">
            <a:avLst/>
          </a:prstGeom>
        </p:spPr>
        <p:txBody>
          <a:bodyPr lIns="0" tIns="0" rIns="0" bIns="0" rtlCol="0" anchor="t">
            <a:spAutoFit/>
          </a:bodyPr>
          <a:lstStyle/>
          <a:p>
            <a:pPr algn="l">
              <a:lnSpc>
                <a:spcPts val="3830"/>
              </a:lnSpc>
            </a:pPr>
            <a:r>
              <a:rPr lang="en-US" sz="2400" dirty="0" err="1">
                <a:solidFill>
                  <a:srgbClr val="6E6666"/>
                </a:solidFill>
                <a:latin typeface="PMingLiU" panose="02020500000000000000" pitchFamily="18" charset="-120"/>
                <a:ea typeface="PMingLiU" panose="02020500000000000000" pitchFamily="18" charset="-120"/>
                <a:cs typeface="Arimo"/>
                <a:sym typeface="Arimo"/>
              </a:rPr>
              <a:t>靈恩運動與「耶穌人民運動」將「直覺體驗」與「情感共鳴」奉為信仰的最高真理標準，基層信徒徹底與嚴謹學術體系脫節</a:t>
            </a:r>
            <a:r>
              <a:rPr lang="en-US" sz="2400" dirty="0">
                <a:solidFill>
                  <a:srgbClr val="6E6666"/>
                </a:solidFill>
                <a:latin typeface="PMingLiU" panose="02020500000000000000" pitchFamily="18" charset="-120"/>
                <a:ea typeface="PMingLiU" panose="02020500000000000000" pitchFamily="18" charset="-120"/>
                <a:cs typeface="Arimo"/>
                <a:sym typeface="Arimo"/>
              </a:rPr>
              <a:t>。</a:t>
            </a:r>
          </a:p>
        </p:txBody>
      </p:sp>
      <p:grpSp>
        <p:nvGrpSpPr>
          <p:cNvPr id="16" name="Group 16"/>
          <p:cNvGrpSpPr/>
          <p:nvPr/>
        </p:nvGrpSpPr>
        <p:grpSpPr>
          <a:xfrm>
            <a:off x="12360916" y="3407912"/>
            <a:ext cx="5115516" cy="202854"/>
            <a:chOff x="0" y="0"/>
            <a:chExt cx="6820687" cy="270472"/>
          </a:xfrm>
        </p:grpSpPr>
        <p:sp>
          <p:nvSpPr>
            <p:cNvPr id="17" name="Freeform 17"/>
            <p:cNvSpPr/>
            <p:nvPr/>
          </p:nvSpPr>
          <p:spPr>
            <a:xfrm>
              <a:off x="0" y="0"/>
              <a:ext cx="6820662" cy="270510"/>
            </a:xfrm>
            <a:custGeom>
              <a:avLst/>
              <a:gdLst/>
              <a:ahLst/>
              <a:cxnLst/>
              <a:rect l="l" t="t" r="r" b="b"/>
              <a:pathLst>
                <a:path w="6820662" h="270510">
                  <a:moveTo>
                    <a:pt x="0" y="135255"/>
                  </a:moveTo>
                  <a:cubicBezTo>
                    <a:pt x="0" y="60579"/>
                    <a:pt x="60579" y="0"/>
                    <a:pt x="135255" y="0"/>
                  </a:cubicBezTo>
                  <a:lnTo>
                    <a:pt x="6685407" y="0"/>
                  </a:lnTo>
                  <a:cubicBezTo>
                    <a:pt x="6760083" y="0"/>
                    <a:pt x="6820662" y="60579"/>
                    <a:pt x="6820662" y="135255"/>
                  </a:cubicBezTo>
                  <a:cubicBezTo>
                    <a:pt x="6820662" y="209931"/>
                    <a:pt x="6760083" y="270510"/>
                    <a:pt x="6685407" y="270510"/>
                  </a:cubicBezTo>
                  <a:lnTo>
                    <a:pt x="135255" y="270510"/>
                  </a:lnTo>
                  <a:cubicBezTo>
                    <a:pt x="60579" y="270510"/>
                    <a:pt x="0" y="209931"/>
                    <a:pt x="0" y="135255"/>
                  </a:cubicBezTo>
                  <a:close/>
                </a:path>
              </a:pathLst>
            </a:custGeom>
            <a:solidFill>
              <a:srgbClr val="ECDFE3"/>
            </a:solidFill>
          </p:spPr>
          <p:txBody>
            <a:bodyPr/>
            <a:lstStyle/>
            <a:p>
              <a:endParaRPr lang="en-US">
                <a:latin typeface="PMingLiU" panose="02020500000000000000" pitchFamily="18" charset="-120"/>
                <a:ea typeface="PMingLiU" panose="02020500000000000000" pitchFamily="18" charset="-120"/>
              </a:endParaRPr>
            </a:p>
          </p:txBody>
        </p:sp>
      </p:grpSp>
      <p:grpSp>
        <p:nvGrpSpPr>
          <p:cNvPr id="18" name="Group 18"/>
          <p:cNvGrpSpPr/>
          <p:nvPr/>
        </p:nvGrpSpPr>
        <p:grpSpPr>
          <a:xfrm>
            <a:off x="12056716" y="3204982"/>
            <a:ext cx="608562" cy="608562"/>
            <a:chOff x="0" y="0"/>
            <a:chExt cx="811416" cy="811416"/>
          </a:xfrm>
        </p:grpSpPr>
        <p:sp>
          <p:nvSpPr>
            <p:cNvPr id="19" name="Freeform 19"/>
            <p:cNvSpPr/>
            <p:nvPr/>
          </p:nvSpPr>
          <p:spPr>
            <a:xfrm>
              <a:off x="0" y="0"/>
              <a:ext cx="811403" cy="811403"/>
            </a:xfrm>
            <a:custGeom>
              <a:avLst/>
              <a:gdLst/>
              <a:ahLst/>
              <a:cxnLst/>
              <a:rect l="l" t="t" r="r" b="b"/>
              <a:pathLst>
                <a:path w="811403" h="811403">
                  <a:moveTo>
                    <a:pt x="0" y="405765"/>
                  </a:moveTo>
                  <a:cubicBezTo>
                    <a:pt x="0" y="181610"/>
                    <a:pt x="181610" y="0"/>
                    <a:pt x="405765" y="0"/>
                  </a:cubicBezTo>
                  <a:cubicBezTo>
                    <a:pt x="629920" y="0"/>
                    <a:pt x="811403" y="181610"/>
                    <a:pt x="811403" y="405765"/>
                  </a:cubicBezTo>
                  <a:cubicBezTo>
                    <a:pt x="811403" y="629920"/>
                    <a:pt x="629793" y="811403"/>
                    <a:pt x="405765" y="811403"/>
                  </a:cubicBezTo>
                  <a:cubicBezTo>
                    <a:pt x="181737" y="811403"/>
                    <a:pt x="0" y="629793"/>
                    <a:pt x="0" y="405765"/>
                  </a:cubicBezTo>
                  <a:close/>
                </a:path>
              </a:pathLst>
            </a:custGeom>
            <a:solidFill>
              <a:srgbClr val="ECDFE3"/>
            </a:solidFill>
          </p:spPr>
          <p:txBody>
            <a:bodyPr/>
            <a:lstStyle/>
            <a:p>
              <a:endParaRPr lang="en-US">
                <a:latin typeface="PMingLiU" panose="02020500000000000000" pitchFamily="18" charset="-120"/>
                <a:ea typeface="PMingLiU" panose="02020500000000000000" pitchFamily="18" charset="-120"/>
              </a:endParaRPr>
            </a:p>
          </p:txBody>
        </p:sp>
      </p:grpSp>
      <p:sp>
        <p:nvSpPr>
          <p:cNvPr id="20" name="TextBox 20"/>
          <p:cNvSpPr txBox="1"/>
          <p:nvPr/>
        </p:nvSpPr>
        <p:spPr>
          <a:xfrm>
            <a:off x="12259570" y="3987898"/>
            <a:ext cx="5652792" cy="422423"/>
          </a:xfrm>
          <a:prstGeom prst="rect">
            <a:avLst/>
          </a:prstGeom>
        </p:spPr>
        <p:txBody>
          <a:bodyPr lIns="0" tIns="0" rIns="0" bIns="0" rtlCol="0" anchor="t">
            <a:spAutoFit/>
          </a:bodyPr>
          <a:lstStyle/>
          <a:p>
            <a:pPr algn="l">
              <a:lnSpc>
                <a:spcPts val="3494"/>
              </a:lnSpc>
            </a:pPr>
            <a:r>
              <a:rPr lang="en-US" sz="2799" b="1">
                <a:solidFill>
                  <a:srgbClr val="6E6666"/>
                </a:solidFill>
                <a:latin typeface="PMingLiU" panose="02020500000000000000" pitchFamily="18" charset="-120"/>
                <a:ea typeface="PMingLiU" panose="02020500000000000000" pitchFamily="18" charset="-120"/>
                <a:cs typeface="Arimo Bold"/>
                <a:sym typeface="Arimo Bold"/>
              </a:rPr>
              <a:t>超級教會的成功神學（當代）</a:t>
            </a:r>
          </a:p>
        </p:txBody>
      </p:sp>
      <p:sp>
        <p:nvSpPr>
          <p:cNvPr id="21" name="TextBox 21"/>
          <p:cNvSpPr txBox="1"/>
          <p:nvPr/>
        </p:nvSpPr>
        <p:spPr>
          <a:xfrm>
            <a:off x="12259570" y="4488856"/>
            <a:ext cx="5014170" cy="1900970"/>
          </a:xfrm>
          <a:prstGeom prst="rect">
            <a:avLst/>
          </a:prstGeom>
        </p:spPr>
        <p:txBody>
          <a:bodyPr lIns="0" tIns="0" rIns="0" bIns="0" rtlCol="0" anchor="t">
            <a:spAutoFit/>
          </a:bodyPr>
          <a:lstStyle/>
          <a:p>
            <a:pPr algn="l">
              <a:lnSpc>
                <a:spcPts val="3830"/>
              </a:lnSpc>
            </a:pPr>
            <a:r>
              <a:rPr lang="en-US" sz="2400">
                <a:solidFill>
                  <a:srgbClr val="6E6666"/>
                </a:solidFill>
                <a:latin typeface="PMingLiU" panose="02020500000000000000" pitchFamily="18" charset="-120"/>
                <a:ea typeface="PMingLiU" panose="02020500000000000000" pitchFamily="18" charset="-120"/>
                <a:cs typeface="Arimo"/>
                <a:sym typeface="Arimo"/>
              </a:rPr>
              <a:t>會員以萬計的超級教會往往將福音訊息簡化為「成功神學」，為白人福音派與右翼民粹主義的深度政治結盟提供了天然的認知框架。</a:t>
            </a:r>
          </a:p>
        </p:txBody>
      </p:sp>
      <p:grpSp>
        <p:nvGrpSpPr>
          <p:cNvPr id="23" name="Group 3">
            <a:extLst>
              <a:ext uri="{FF2B5EF4-FFF2-40B4-BE49-F238E27FC236}">
                <a16:creationId xmlns:a16="http://schemas.microsoft.com/office/drawing/2014/main" id="{69B8F880-06C9-1C68-0148-87F00A274635}"/>
              </a:ext>
            </a:extLst>
          </p:cNvPr>
          <p:cNvGrpSpPr/>
          <p:nvPr/>
        </p:nvGrpSpPr>
        <p:grpSpPr>
          <a:xfrm>
            <a:off x="609600" y="7379332"/>
            <a:ext cx="15087600" cy="1626841"/>
            <a:chOff x="0" y="0"/>
            <a:chExt cx="13237350" cy="2169122"/>
          </a:xfrm>
        </p:grpSpPr>
        <p:sp>
          <p:nvSpPr>
            <p:cNvPr id="24" name="Freeform 4">
              <a:extLst>
                <a:ext uri="{FF2B5EF4-FFF2-40B4-BE49-F238E27FC236}">
                  <a16:creationId xmlns:a16="http://schemas.microsoft.com/office/drawing/2014/main" id="{60BDD785-58CA-3E2B-73ED-4D900F10FA45}"/>
                </a:ext>
              </a:extLst>
            </p:cNvPr>
            <p:cNvSpPr/>
            <p:nvPr/>
          </p:nvSpPr>
          <p:spPr>
            <a:xfrm>
              <a:off x="0" y="0"/>
              <a:ext cx="13237336" cy="2169160"/>
            </a:xfrm>
            <a:custGeom>
              <a:avLst/>
              <a:gdLst/>
              <a:ahLst/>
              <a:cxnLst/>
              <a:rect l="l" t="t" r="r" b="b"/>
              <a:pathLst>
                <a:path w="13237336" h="2169160">
                  <a:moveTo>
                    <a:pt x="0" y="1084580"/>
                  </a:moveTo>
                  <a:cubicBezTo>
                    <a:pt x="0" y="485521"/>
                    <a:pt x="485521" y="0"/>
                    <a:pt x="1084580" y="0"/>
                  </a:cubicBezTo>
                  <a:lnTo>
                    <a:pt x="12152757" y="0"/>
                  </a:lnTo>
                  <a:cubicBezTo>
                    <a:pt x="12751689" y="0"/>
                    <a:pt x="13237336" y="485521"/>
                    <a:pt x="13237336" y="1084580"/>
                  </a:cubicBezTo>
                  <a:cubicBezTo>
                    <a:pt x="13237336" y="1683639"/>
                    <a:pt x="12751815" y="2169160"/>
                    <a:pt x="12152757" y="2169160"/>
                  </a:cubicBezTo>
                  <a:lnTo>
                    <a:pt x="1084580" y="2169160"/>
                  </a:lnTo>
                  <a:cubicBezTo>
                    <a:pt x="485521" y="2169160"/>
                    <a:pt x="0" y="1683512"/>
                    <a:pt x="0" y="1084580"/>
                  </a:cubicBezTo>
                  <a:close/>
                </a:path>
              </a:pathLst>
            </a:custGeom>
            <a:solidFill>
              <a:srgbClr val="ECDFE3"/>
            </a:solidFill>
          </p:spPr>
          <p:txBody>
            <a:bodyPr/>
            <a:lstStyle/>
            <a:p>
              <a:endParaRPr lang="en-US" b="1">
                <a:latin typeface="PMingLiU" panose="02020500000000000000" pitchFamily="18" charset="-120"/>
                <a:ea typeface="PMingLiU" panose="02020500000000000000" pitchFamily="18" charset="-120"/>
              </a:endParaRPr>
            </a:p>
          </p:txBody>
        </p:sp>
      </p:grpSp>
      <p:sp>
        <p:nvSpPr>
          <p:cNvPr id="22" name="TextBox 22"/>
          <p:cNvSpPr txBox="1"/>
          <p:nvPr/>
        </p:nvSpPr>
        <p:spPr>
          <a:xfrm>
            <a:off x="1134666" y="7683532"/>
            <a:ext cx="17476594" cy="926344"/>
          </a:xfrm>
          <a:prstGeom prst="rect">
            <a:avLst/>
          </a:prstGeom>
        </p:spPr>
        <p:txBody>
          <a:bodyPr lIns="0" tIns="0" rIns="0" bIns="0" rtlCol="0" anchor="t">
            <a:spAutoFit/>
          </a:bodyPr>
          <a:lstStyle/>
          <a:p>
            <a:pPr algn="l">
              <a:lnSpc>
                <a:spcPts val="3830"/>
              </a:lnSpc>
            </a:pPr>
            <a:r>
              <a:rPr lang="en-US" sz="2400" dirty="0" err="1">
                <a:solidFill>
                  <a:srgbClr val="6E6666"/>
                </a:solidFill>
                <a:latin typeface="PMingLiU" panose="02020500000000000000" pitchFamily="18" charset="-120"/>
                <a:ea typeface="PMingLiU" panose="02020500000000000000" pitchFamily="18" charset="-120"/>
                <a:cs typeface="Arimo Italics"/>
                <a:sym typeface="Arimo Italics"/>
              </a:rPr>
              <a:t>諾爾（Noll</a:t>
            </a:r>
            <a:r>
              <a:rPr lang="en-US" sz="2400" dirty="0">
                <a:solidFill>
                  <a:srgbClr val="6E6666"/>
                </a:solidFill>
                <a:latin typeface="PMingLiU" panose="02020500000000000000" pitchFamily="18" charset="-120"/>
                <a:ea typeface="PMingLiU" panose="02020500000000000000" pitchFamily="18" charset="-120"/>
                <a:cs typeface="Arimo Italics"/>
                <a:sym typeface="Arimo Italics"/>
              </a:rPr>
              <a:t>, 1994, 2022）在《福音派心靈的醜聞》中指出，</a:t>
            </a:r>
          </a:p>
          <a:p>
            <a:pPr algn="l">
              <a:lnSpc>
                <a:spcPts val="3830"/>
              </a:lnSpc>
            </a:pPr>
            <a:r>
              <a:rPr lang="en-US" sz="2400" dirty="0" err="1">
                <a:solidFill>
                  <a:srgbClr val="6E6666"/>
                </a:solidFill>
                <a:latin typeface="PMingLiU" panose="02020500000000000000" pitchFamily="18" charset="-120"/>
                <a:ea typeface="PMingLiU" panose="02020500000000000000" pitchFamily="18" charset="-120"/>
                <a:cs typeface="Arimo Italics"/>
                <a:sym typeface="Arimo Italics"/>
              </a:rPr>
              <a:t>這種長期培育的「反建制、反學術專家、尊崇個人直覺信念」的宗教心靈，深刻影響了當代美國政治文化</a:t>
            </a:r>
            <a:r>
              <a:rPr lang="en-US" sz="2400" dirty="0">
                <a:solidFill>
                  <a:srgbClr val="6E6666"/>
                </a:solidFill>
                <a:latin typeface="PMingLiU" panose="02020500000000000000" pitchFamily="18" charset="-120"/>
                <a:ea typeface="PMingLiU" panose="02020500000000000000" pitchFamily="18" charset="-120"/>
                <a:cs typeface="Arimo Italics"/>
                <a:sym typeface="Arimo Italics"/>
              </a:rPr>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latin typeface="PMingLiU" panose="02020500000000000000" pitchFamily="18" charset="-120"/>
              <a:ea typeface="PMingLiU" panose="02020500000000000000" pitchFamily="18" charset="-120"/>
            </a:endParaRPr>
          </a:p>
        </p:txBody>
      </p:sp>
      <p:grpSp>
        <p:nvGrpSpPr>
          <p:cNvPr id="3" name="Group 3"/>
          <p:cNvGrpSpPr/>
          <p:nvPr/>
        </p:nvGrpSpPr>
        <p:grpSpPr>
          <a:xfrm>
            <a:off x="10376078" y="0"/>
            <a:ext cx="7977730" cy="10287000"/>
            <a:chOff x="0" y="0"/>
            <a:chExt cx="10636974" cy="13716000"/>
          </a:xfrm>
        </p:grpSpPr>
        <p:sp>
          <p:nvSpPr>
            <p:cNvPr id="4" name="Freeform 4"/>
            <p:cNvSpPr/>
            <p:nvPr/>
          </p:nvSpPr>
          <p:spPr>
            <a:xfrm>
              <a:off x="0" y="0"/>
              <a:ext cx="10636885" cy="13716000"/>
            </a:xfrm>
            <a:custGeom>
              <a:avLst/>
              <a:gdLst/>
              <a:ahLst/>
              <a:cxnLst/>
              <a:rect l="l" t="t" r="r" b="b"/>
              <a:pathLst>
                <a:path w="10636885" h="13716000">
                  <a:moveTo>
                    <a:pt x="0" y="2051939"/>
                  </a:moveTo>
                  <a:cubicBezTo>
                    <a:pt x="0" y="918718"/>
                    <a:pt x="918718" y="0"/>
                    <a:pt x="2051939" y="0"/>
                  </a:cubicBezTo>
                  <a:lnTo>
                    <a:pt x="8584946" y="0"/>
                  </a:lnTo>
                  <a:cubicBezTo>
                    <a:pt x="9718167" y="0"/>
                    <a:pt x="10636885" y="918718"/>
                    <a:pt x="10636885" y="2051939"/>
                  </a:cubicBezTo>
                  <a:lnTo>
                    <a:pt x="10636885" y="11664061"/>
                  </a:lnTo>
                  <a:cubicBezTo>
                    <a:pt x="10636885" y="12797282"/>
                    <a:pt x="9718167" y="13716000"/>
                    <a:pt x="8584946" y="13716000"/>
                  </a:cubicBezTo>
                  <a:lnTo>
                    <a:pt x="2051939" y="13716000"/>
                  </a:lnTo>
                  <a:cubicBezTo>
                    <a:pt x="918718" y="13716000"/>
                    <a:pt x="0" y="12797282"/>
                    <a:pt x="0" y="11664061"/>
                  </a:cubicBezTo>
                  <a:close/>
                </a:path>
              </a:pathLst>
            </a:custGeom>
            <a:solidFill>
              <a:srgbClr val="C7A2AC"/>
            </a:solidFill>
          </p:spPr>
          <p:txBody>
            <a:bodyPr/>
            <a:lstStyle/>
            <a:p>
              <a:endParaRPr lang="en-US">
                <a:latin typeface="PMingLiU" panose="02020500000000000000" pitchFamily="18" charset="-120"/>
                <a:ea typeface="PMingLiU" panose="02020500000000000000" pitchFamily="18" charset="-120"/>
              </a:endParaRPr>
            </a:p>
          </p:txBody>
        </p:sp>
      </p:grpSp>
      <p:sp>
        <p:nvSpPr>
          <p:cNvPr id="5" name="TextBox 5"/>
          <p:cNvSpPr txBox="1"/>
          <p:nvPr/>
        </p:nvSpPr>
        <p:spPr>
          <a:xfrm>
            <a:off x="1254976" y="1531591"/>
            <a:ext cx="8472583" cy="857607"/>
          </a:xfrm>
          <a:prstGeom prst="rect">
            <a:avLst/>
          </a:prstGeom>
        </p:spPr>
        <p:txBody>
          <a:bodyPr lIns="0" tIns="0" rIns="0" bIns="0" rtlCol="0" anchor="t">
            <a:spAutoFit/>
          </a:bodyPr>
          <a:lstStyle/>
          <a:p>
            <a:pPr algn="l">
              <a:lnSpc>
                <a:spcPts val="7113"/>
              </a:lnSpc>
            </a:pPr>
            <a:r>
              <a:rPr lang="en-US" sz="5700" b="1" dirty="0" err="1">
                <a:solidFill>
                  <a:srgbClr val="787878"/>
                </a:solidFill>
                <a:latin typeface="PMingLiU" panose="02020500000000000000" pitchFamily="18" charset="-120"/>
                <a:ea typeface="PMingLiU" panose="02020500000000000000" pitchFamily="18" charset="-120"/>
                <a:cs typeface="Arimo"/>
                <a:sym typeface="Arimo"/>
              </a:rPr>
              <a:t>基督教信仰與反科學</a:t>
            </a:r>
            <a:endParaRPr lang="en-US" sz="5700" b="1" dirty="0">
              <a:solidFill>
                <a:srgbClr val="787878"/>
              </a:solidFill>
              <a:latin typeface="PMingLiU" panose="02020500000000000000" pitchFamily="18" charset="-120"/>
              <a:ea typeface="PMingLiU" panose="02020500000000000000" pitchFamily="18" charset="-120"/>
              <a:cs typeface="Arimo"/>
              <a:sym typeface="Arimo"/>
            </a:endParaRPr>
          </a:p>
        </p:txBody>
      </p:sp>
      <p:sp>
        <p:nvSpPr>
          <p:cNvPr id="6" name="TextBox 6"/>
          <p:cNvSpPr txBox="1"/>
          <p:nvPr/>
        </p:nvSpPr>
        <p:spPr>
          <a:xfrm>
            <a:off x="1271521" y="5409809"/>
            <a:ext cx="8467725" cy="2961189"/>
          </a:xfrm>
          <a:prstGeom prst="rect">
            <a:avLst/>
          </a:prstGeom>
        </p:spPr>
        <p:txBody>
          <a:bodyPr lIns="0" tIns="0" rIns="0" bIns="0" rtlCol="0" anchor="t">
            <a:spAutoFit/>
          </a:bodyPr>
          <a:lstStyle/>
          <a:p>
            <a:pPr algn="l">
              <a:lnSpc>
                <a:spcPts val="3830"/>
              </a:lnSpc>
            </a:pPr>
            <a:r>
              <a:rPr lang="en-US" sz="2400">
                <a:solidFill>
                  <a:srgbClr val="6E6666"/>
                </a:solidFill>
                <a:latin typeface="PMingLiU" panose="02020500000000000000" pitchFamily="18" charset="-120"/>
                <a:ea typeface="PMingLiU" panose="02020500000000000000" pitchFamily="18" charset="-120"/>
                <a:cs typeface="Poppins"/>
                <a:sym typeface="Poppins"/>
              </a:rPr>
              <a:t>數據是來自全國意見研究中心（NORC</a:t>
            </a:r>
            <a:r>
              <a:rPr lang="en-US" sz="2400" b="1">
                <a:solidFill>
                  <a:srgbClr val="6E6666"/>
                </a:solidFill>
                <a:latin typeface="PMingLiU" panose="02020500000000000000" pitchFamily="18" charset="-120"/>
                <a:ea typeface="PMingLiU" panose="02020500000000000000" pitchFamily="18" charset="-120"/>
                <a:cs typeface="Poppins Bold"/>
                <a:sym typeface="Poppins Bold"/>
              </a:rPr>
              <a:t>）</a:t>
            </a:r>
          </a:p>
          <a:p>
            <a:pPr algn="l">
              <a:lnSpc>
                <a:spcPts val="3830"/>
              </a:lnSpc>
            </a:pPr>
            <a:r>
              <a:rPr lang="en-US" sz="2400">
                <a:solidFill>
                  <a:srgbClr val="6E6666"/>
                </a:solidFill>
                <a:latin typeface="PMingLiU" panose="02020500000000000000" pitchFamily="18" charset="-120"/>
                <a:ea typeface="PMingLiU" panose="02020500000000000000" pitchFamily="18" charset="-120"/>
                <a:cs typeface="Poppins"/>
                <a:sym typeface="Poppins"/>
              </a:rPr>
              <a:t>信仰越保守，越傾向於相信反科學的資訊。</a:t>
            </a:r>
          </a:p>
          <a:p>
            <a:pPr algn="l">
              <a:lnSpc>
                <a:spcPts val="3830"/>
              </a:lnSpc>
            </a:pPr>
            <a:endParaRPr lang="en-US" sz="2400">
              <a:solidFill>
                <a:srgbClr val="6E6666"/>
              </a:solidFill>
              <a:latin typeface="PMingLiU" panose="02020500000000000000" pitchFamily="18" charset="-120"/>
              <a:ea typeface="PMingLiU" panose="02020500000000000000" pitchFamily="18" charset="-120"/>
              <a:cs typeface="Poppins"/>
              <a:sym typeface="Poppins"/>
            </a:endParaRPr>
          </a:p>
          <a:p>
            <a:pPr algn="l">
              <a:lnSpc>
                <a:spcPts val="3830"/>
              </a:lnSpc>
            </a:pPr>
            <a:endParaRPr lang="en-US" sz="2400">
              <a:solidFill>
                <a:srgbClr val="6E6666"/>
              </a:solidFill>
              <a:latin typeface="PMingLiU" panose="02020500000000000000" pitchFamily="18" charset="-120"/>
              <a:ea typeface="PMingLiU" panose="02020500000000000000" pitchFamily="18" charset="-120"/>
              <a:cs typeface="Poppins"/>
              <a:sym typeface="Poppins"/>
            </a:endParaRPr>
          </a:p>
          <a:p>
            <a:pPr algn="l">
              <a:lnSpc>
                <a:spcPts val="3830"/>
              </a:lnSpc>
            </a:pPr>
            <a:endParaRPr lang="en-US" sz="2400">
              <a:solidFill>
                <a:srgbClr val="6E6666"/>
              </a:solidFill>
              <a:latin typeface="PMingLiU" panose="02020500000000000000" pitchFamily="18" charset="-120"/>
              <a:ea typeface="PMingLiU" panose="02020500000000000000" pitchFamily="18" charset="-120"/>
              <a:cs typeface="Poppins"/>
              <a:sym typeface="Poppins"/>
            </a:endParaRPr>
          </a:p>
          <a:p>
            <a:pPr algn="l">
              <a:lnSpc>
                <a:spcPts val="3830"/>
              </a:lnSpc>
            </a:pPr>
            <a:endParaRPr lang="en-US" sz="2400">
              <a:solidFill>
                <a:srgbClr val="6E6666"/>
              </a:solidFill>
              <a:latin typeface="PMingLiU" panose="02020500000000000000" pitchFamily="18" charset="-120"/>
              <a:ea typeface="PMingLiU" panose="02020500000000000000" pitchFamily="18" charset="-120"/>
              <a:cs typeface="Poppins"/>
              <a:sym typeface="Poppins"/>
            </a:endParaRPr>
          </a:p>
        </p:txBody>
      </p:sp>
      <p:sp>
        <p:nvSpPr>
          <p:cNvPr id="7" name="TextBox 7"/>
          <p:cNvSpPr txBox="1"/>
          <p:nvPr/>
        </p:nvSpPr>
        <p:spPr>
          <a:xfrm>
            <a:off x="1263196" y="2600230"/>
            <a:ext cx="8314439" cy="2249847"/>
          </a:xfrm>
          <a:prstGeom prst="rect">
            <a:avLst/>
          </a:prstGeom>
        </p:spPr>
        <p:txBody>
          <a:bodyPr lIns="0" tIns="0" rIns="0" bIns="0" rtlCol="0" anchor="t">
            <a:spAutoFit/>
          </a:bodyPr>
          <a:lstStyle/>
          <a:p>
            <a:pPr algn="l">
              <a:lnSpc>
                <a:spcPts val="4468"/>
              </a:lnSpc>
            </a:pPr>
            <a:r>
              <a:rPr lang="en-US" sz="2799">
                <a:solidFill>
                  <a:srgbClr val="000000"/>
                </a:solidFill>
                <a:latin typeface="PMingLiU" panose="02020500000000000000" pitchFamily="18" charset="-120"/>
                <a:ea typeface="PMingLiU" panose="02020500000000000000" pitchFamily="18" charset="-120"/>
                <a:cs typeface="Calibri (MS)"/>
                <a:sym typeface="Calibri (MS)"/>
              </a:rPr>
              <a:t>Yu, C. H., Whitney, W., Brown, E., Gan, S., &amp; Lee, H. S. (2018). Surveying the relationship between views of Scripture and attitudes towards science. </a:t>
            </a:r>
            <a:r>
              <a:rPr lang="en-US" sz="2799" i="1">
                <a:solidFill>
                  <a:srgbClr val="000000"/>
                </a:solidFill>
                <a:latin typeface="PMingLiU" panose="02020500000000000000" pitchFamily="18" charset="-120"/>
                <a:ea typeface="PMingLiU" panose="02020500000000000000" pitchFamily="18" charset="-120"/>
                <a:cs typeface="Calibri (MS) Italics"/>
                <a:sym typeface="Calibri (MS) Italics"/>
              </a:rPr>
              <a:t>Perspectives on Science and Christian Faith, 70</a:t>
            </a:r>
            <a:r>
              <a:rPr lang="en-US" sz="2799">
                <a:solidFill>
                  <a:srgbClr val="000000"/>
                </a:solidFill>
                <a:latin typeface="PMingLiU" panose="02020500000000000000" pitchFamily="18" charset="-120"/>
                <a:ea typeface="PMingLiU" panose="02020500000000000000" pitchFamily="18" charset="-120"/>
                <a:cs typeface="Calibri (MS)"/>
                <a:sym typeface="Calibri (MS)"/>
              </a:rPr>
              <a:t>, 3-18.</a:t>
            </a:r>
          </a:p>
        </p:txBody>
      </p:sp>
      <p:grpSp>
        <p:nvGrpSpPr>
          <p:cNvPr id="8" name="Group 8"/>
          <p:cNvGrpSpPr/>
          <p:nvPr/>
        </p:nvGrpSpPr>
        <p:grpSpPr>
          <a:xfrm>
            <a:off x="11160814" y="586511"/>
            <a:ext cx="6673558" cy="9113977"/>
            <a:chOff x="0" y="0"/>
            <a:chExt cx="8898077" cy="12151970"/>
          </a:xfrm>
        </p:grpSpPr>
        <p:sp>
          <p:nvSpPr>
            <p:cNvPr id="9" name="Freeform 9"/>
            <p:cNvSpPr/>
            <p:nvPr/>
          </p:nvSpPr>
          <p:spPr>
            <a:xfrm>
              <a:off x="0" y="0"/>
              <a:ext cx="8898128" cy="12151995"/>
            </a:xfrm>
            <a:custGeom>
              <a:avLst/>
              <a:gdLst/>
              <a:ahLst/>
              <a:cxnLst/>
              <a:rect l="l" t="t" r="r" b="b"/>
              <a:pathLst>
                <a:path w="8898128" h="12151995">
                  <a:moveTo>
                    <a:pt x="0" y="0"/>
                  </a:moveTo>
                  <a:lnTo>
                    <a:pt x="8898128" y="0"/>
                  </a:lnTo>
                  <a:lnTo>
                    <a:pt x="8898128" y="12151995"/>
                  </a:lnTo>
                  <a:lnTo>
                    <a:pt x="0" y="12151995"/>
                  </a:lnTo>
                  <a:lnTo>
                    <a:pt x="0" y="0"/>
                  </a:lnTo>
                  <a:close/>
                </a:path>
              </a:pathLst>
            </a:custGeom>
            <a:blipFill>
              <a:blip r:embed="rId4"/>
              <a:stretch>
                <a:fillRect/>
              </a:stretch>
            </a:blipFill>
          </p:spPr>
          <p:txBody>
            <a:bodyPr/>
            <a:lstStyle/>
            <a:p>
              <a:endParaRPr lang="en-US">
                <a:latin typeface="PMingLiU" panose="02020500000000000000" pitchFamily="18" charset="-120"/>
                <a:ea typeface="PMingLiU" panose="02020500000000000000" pitchFamily="18" charset="-120"/>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latin typeface="PMingLiU" panose="02020500000000000000" pitchFamily="18" charset="-120"/>
              <a:ea typeface="PMingLiU" panose="02020500000000000000" pitchFamily="18" charset="-120"/>
            </a:endParaRPr>
          </a:p>
        </p:txBody>
      </p:sp>
      <p:sp>
        <p:nvSpPr>
          <p:cNvPr id="3" name="TextBox 3"/>
          <p:cNvSpPr txBox="1"/>
          <p:nvPr/>
        </p:nvSpPr>
        <p:spPr>
          <a:xfrm>
            <a:off x="794604" y="1531591"/>
            <a:ext cx="8932964" cy="857607"/>
          </a:xfrm>
          <a:prstGeom prst="rect">
            <a:avLst/>
          </a:prstGeom>
        </p:spPr>
        <p:txBody>
          <a:bodyPr lIns="0" tIns="0" rIns="0" bIns="0" rtlCol="0" anchor="t">
            <a:spAutoFit/>
          </a:bodyPr>
          <a:lstStyle/>
          <a:p>
            <a:pPr algn="l">
              <a:lnSpc>
                <a:spcPts val="7113"/>
              </a:lnSpc>
            </a:pPr>
            <a:r>
              <a:rPr lang="en-US" sz="5700" b="1" dirty="0" err="1">
                <a:solidFill>
                  <a:srgbClr val="787878"/>
                </a:solidFill>
                <a:latin typeface="PMingLiU" panose="02020500000000000000" pitchFamily="18" charset="-120"/>
                <a:ea typeface="PMingLiU" panose="02020500000000000000" pitchFamily="18" charset="-120"/>
                <a:cs typeface="Arimo"/>
                <a:sym typeface="Arimo"/>
              </a:rPr>
              <a:t>基督教信仰與反科學</a:t>
            </a:r>
            <a:endParaRPr lang="en-US" sz="5700" b="1" dirty="0">
              <a:solidFill>
                <a:srgbClr val="787878"/>
              </a:solidFill>
              <a:latin typeface="PMingLiU" panose="02020500000000000000" pitchFamily="18" charset="-120"/>
              <a:ea typeface="PMingLiU" panose="02020500000000000000" pitchFamily="18" charset="-120"/>
              <a:cs typeface="Arimo"/>
              <a:sym typeface="Arimo"/>
            </a:endParaRPr>
          </a:p>
        </p:txBody>
      </p:sp>
      <p:sp>
        <p:nvSpPr>
          <p:cNvPr id="4" name="TextBox 4"/>
          <p:cNvSpPr txBox="1"/>
          <p:nvPr/>
        </p:nvSpPr>
        <p:spPr>
          <a:xfrm>
            <a:off x="811416" y="3373622"/>
            <a:ext cx="6937419" cy="3850221"/>
          </a:xfrm>
          <a:prstGeom prst="rect">
            <a:avLst/>
          </a:prstGeom>
        </p:spPr>
        <p:txBody>
          <a:bodyPr lIns="0" tIns="0" rIns="0" bIns="0" rtlCol="0" anchor="t">
            <a:spAutoFit/>
          </a:bodyPr>
          <a:lstStyle/>
          <a:p>
            <a:pPr marL="342900" indent="-342900" algn="l">
              <a:lnSpc>
                <a:spcPts val="3830"/>
              </a:lnSpc>
              <a:buFont typeface="Arial" panose="020B0604020202020204" pitchFamily="34" charset="0"/>
              <a:buChar char="•"/>
            </a:pPr>
            <a:r>
              <a:rPr lang="en-US" sz="2400" dirty="0" err="1">
                <a:solidFill>
                  <a:srgbClr val="6E6666"/>
                </a:solidFill>
                <a:latin typeface="PMingLiU" panose="02020500000000000000" pitchFamily="18" charset="-120"/>
                <a:ea typeface="PMingLiU" panose="02020500000000000000" pitchFamily="18" charset="-120"/>
                <a:cs typeface="Poppins"/>
                <a:sym typeface="Poppins"/>
              </a:rPr>
              <a:t>長方形的面積顯示了選擇這答案的人之比例</a:t>
            </a:r>
            <a:r>
              <a:rPr lang="en-US" sz="2400" dirty="0">
                <a:solidFill>
                  <a:srgbClr val="6E6666"/>
                </a:solidFill>
                <a:latin typeface="PMingLiU" panose="02020500000000000000" pitchFamily="18" charset="-120"/>
                <a:ea typeface="PMingLiU" panose="02020500000000000000" pitchFamily="18" charset="-120"/>
                <a:cs typeface="Poppins"/>
                <a:sym typeface="Poppins"/>
              </a:rPr>
              <a:t>。</a:t>
            </a:r>
          </a:p>
          <a:p>
            <a:pPr algn="l">
              <a:lnSpc>
                <a:spcPts val="3830"/>
              </a:lnSpc>
            </a:pPr>
            <a:endParaRPr lang="en-US" sz="2400" dirty="0">
              <a:solidFill>
                <a:srgbClr val="6E6666"/>
              </a:solidFill>
              <a:latin typeface="PMingLiU" panose="02020500000000000000" pitchFamily="18" charset="-120"/>
              <a:ea typeface="PMingLiU" panose="02020500000000000000" pitchFamily="18" charset="-120"/>
              <a:cs typeface="Poppins"/>
              <a:sym typeface="Poppins"/>
            </a:endParaRPr>
          </a:p>
          <a:p>
            <a:pPr marL="342900" indent="-342900" algn="l">
              <a:lnSpc>
                <a:spcPts val="3830"/>
              </a:lnSpc>
              <a:buFont typeface="Arial" panose="020B0604020202020204" pitchFamily="34" charset="0"/>
              <a:buChar char="•"/>
            </a:pPr>
            <a:r>
              <a:rPr lang="en-US" sz="2400" dirty="0" err="1">
                <a:solidFill>
                  <a:srgbClr val="6E6666"/>
                </a:solidFill>
                <a:latin typeface="PMingLiU" panose="02020500000000000000" pitchFamily="18" charset="-120"/>
                <a:ea typeface="PMingLiU" panose="02020500000000000000" pitchFamily="18" charset="-120"/>
                <a:cs typeface="Poppins"/>
                <a:sym typeface="Poppins"/>
              </a:rPr>
              <a:t>相信聖經是神的話的受訪者，傾向於以為太陽環繞着地球運行</a:t>
            </a:r>
            <a:r>
              <a:rPr lang="en-US" sz="2400" dirty="0">
                <a:solidFill>
                  <a:srgbClr val="6E6666"/>
                </a:solidFill>
                <a:latin typeface="PMingLiU" panose="02020500000000000000" pitchFamily="18" charset="-120"/>
                <a:ea typeface="PMingLiU" panose="02020500000000000000" pitchFamily="18" charset="-120"/>
                <a:cs typeface="Poppins"/>
                <a:sym typeface="Poppins"/>
              </a:rPr>
              <a:t> （</a:t>
            </a:r>
            <a:r>
              <a:rPr lang="en-US" sz="2400" dirty="0" err="1">
                <a:solidFill>
                  <a:srgbClr val="6E6666"/>
                </a:solidFill>
                <a:latin typeface="PMingLiU" panose="02020500000000000000" pitchFamily="18" charset="-120"/>
                <a:ea typeface="PMingLiU" panose="02020500000000000000" pitchFamily="18" charset="-120"/>
                <a:cs typeface="Poppins"/>
                <a:sym typeface="Poppins"/>
              </a:rPr>
              <a:t>藍色長方形</a:t>
            </a:r>
            <a:r>
              <a:rPr lang="en-US" sz="2400" b="1" dirty="0">
                <a:solidFill>
                  <a:srgbClr val="6E6666"/>
                </a:solidFill>
                <a:latin typeface="PMingLiU" panose="02020500000000000000" pitchFamily="18" charset="-120"/>
                <a:ea typeface="PMingLiU" panose="02020500000000000000" pitchFamily="18" charset="-120"/>
                <a:cs typeface="Poppins Bold"/>
                <a:sym typeface="Poppins Bold"/>
              </a:rPr>
              <a:t>） </a:t>
            </a:r>
            <a:r>
              <a:rPr lang="en-US" sz="2400" dirty="0" err="1">
                <a:solidFill>
                  <a:srgbClr val="6E6666"/>
                </a:solidFill>
                <a:latin typeface="PMingLiU" panose="02020500000000000000" pitchFamily="18" charset="-120"/>
                <a:ea typeface="PMingLiU" panose="02020500000000000000" pitchFamily="18" charset="-120"/>
                <a:cs typeface="Poppins"/>
                <a:sym typeface="Poppins"/>
              </a:rPr>
              <a:t>或者是不知道</a:t>
            </a:r>
            <a:r>
              <a:rPr lang="en-US" sz="2400" dirty="0">
                <a:solidFill>
                  <a:srgbClr val="6E6666"/>
                </a:solidFill>
                <a:latin typeface="PMingLiU" panose="02020500000000000000" pitchFamily="18" charset="-120"/>
                <a:ea typeface="PMingLiU" panose="02020500000000000000" pitchFamily="18" charset="-120"/>
                <a:cs typeface="Poppins"/>
                <a:sym typeface="Poppins"/>
              </a:rPr>
              <a:t> （</a:t>
            </a:r>
            <a:r>
              <a:rPr lang="en-US" sz="2400" dirty="0" err="1">
                <a:solidFill>
                  <a:srgbClr val="6E6666"/>
                </a:solidFill>
                <a:latin typeface="PMingLiU" panose="02020500000000000000" pitchFamily="18" charset="-120"/>
                <a:ea typeface="PMingLiU" panose="02020500000000000000" pitchFamily="18" charset="-120"/>
                <a:cs typeface="Poppins"/>
                <a:sym typeface="Poppins"/>
              </a:rPr>
              <a:t>紅色長方形</a:t>
            </a:r>
            <a:r>
              <a:rPr lang="en-US" sz="2400" b="1" dirty="0">
                <a:solidFill>
                  <a:srgbClr val="6E6666"/>
                </a:solidFill>
                <a:latin typeface="PMingLiU" panose="02020500000000000000" pitchFamily="18" charset="-120"/>
                <a:ea typeface="PMingLiU" panose="02020500000000000000" pitchFamily="18" charset="-120"/>
                <a:cs typeface="Poppins Bold"/>
                <a:sym typeface="Poppins Bold"/>
              </a:rPr>
              <a:t>） </a:t>
            </a:r>
            <a:r>
              <a:rPr lang="en-US" sz="2400" dirty="0">
                <a:solidFill>
                  <a:srgbClr val="6E6666"/>
                </a:solidFill>
                <a:latin typeface="PMingLiU" panose="02020500000000000000" pitchFamily="18" charset="-120"/>
                <a:ea typeface="PMingLiU" panose="02020500000000000000" pitchFamily="18" charset="-120"/>
                <a:cs typeface="Poppins"/>
                <a:sym typeface="Poppins"/>
              </a:rPr>
              <a:t>，</a:t>
            </a:r>
            <a:r>
              <a:rPr lang="en-US" sz="2400" dirty="0" err="1">
                <a:solidFill>
                  <a:srgbClr val="6E6666"/>
                </a:solidFill>
                <a:latin typeface="PMingLiU" panose="02020500000000000000" pitchFamily="18" charset="-120"/>
                <a:ea typeface="PMingLiU" panose="02020500000000000000" pitchFamily="18" charset="-120"/>
                <a:cs typeface="Poppins"/>
                <a:sym typeface="Poppins"/>
              </a:rPr>
              <a:t>這比例遠高於相信聖經是神默示或者相信聖經是比喻故事的人</a:t>
            </a:r>
            <a:r>
              <a:rPr lang="en-US" sz="2400" dirty="0">
                <a:solidFill>
                  <a:srgbClr val="6E6666"/>
                </a:solidFill>
                <a:latin typeface="PMingLiU" panose="02020500000000000000" pitchFamily="18" charset="-120"/>
                <a:ea typeface="PMingLiU" panose="02020500000000000000" pitchFamily="18" charset="-120"/>
                <a:cs typeface="Poppins"/>
                <a:sym typeface="Poppins"/>
              </a:rPr>
              <a:t>。</a:t>
            </a:r>
          </a:p>
          <a:p>
            <a:pPr algn="l">
              <a:lnSpc>
                <a:spcPts val="3830"/>
              </a:lnSpc>
            </a:pPr>
            <a:endParaRPr lang="en-US" sz="2400" dirty="0">
              <a:solidFill>
                <a:srgbClr val="6E6666"/>
              </a:solidFill>
              <a:latin typeface="PMingLiU" panose="02020500000000000000" pitchFamily="18" charset="-120"/>
              <a:ea typeface="PMingLiU" panose="02020500000000000000" pitchFamily="18" charset="-120"/>
              <a:cs typeface="Poppins"/>
              <a:sym typeface="Poppins"/>
            </a:endParaRPr>
          </a:p>
          <a:p>
            <a:pPr algn="l">
              <a:lnSpc>
                <a:spcPts val="3830"/>
              </a:lnSpc>
            </a:pPr>
            <a:endParaRPr lang="en-US" sz="2400" dirty="0">
              <a:solidFill>
                <a:srgbClr val="6E6666"/>
              </a:solidFill>
              <a:latin typeface="PMingLiU" panose="02020500000000000000" pitchFamily="18" charset="-120"/>
              <a:ea typeface="PMingLiU" panose="02020500000000000000" pitchFamily="18" charset="-120"/>
              <a:cs typeface="Poppins"/>
              <a:sym typeface="Poppins"/>
            </a:endParaRPr>
          </a:p>
        </p:txBody>
      </p:sp>
      <p:grpSp>
        <p:nvGrpSpPr>
          <p:cNvPr id="5" name="Group 5"/>
          <p:cNvGrpSpPr/>
          <p:nvPr/>
        </p:nvGrpSpPr>
        <p:grpSpPr>
          <a:xfrm>
            <a:off x="8710365" y="2752630"/>
            <a:ext cx="8766219" cy="5998731"/>
            <a:chOff x="0" y="0"/>
            <a:chExt cx="11688293" cy="7998308"/>
          </a:xfrm>
        </p:grpSpPr>
        <p:sp>
          <p:nvSpPr>
            <p:cNvPr id="6" name="Freeform 6"/>
            <p:cNvSpPr/>
            <p:nvPr/>
          </p:nvSpPr>
          <p:spPr>
            <a:xfrm>
              <a:off x="0" y="0"/>
              <a:ext cx="11688318" cy="7998333"/>
            </a:xfrm>
            <a:custGeom>
              <a:avLst/>
              <a:gdLst/>
              <a:ahLst/>
              <a:cxnLst/>
              <a:rect l="l" t="t" r="r" b="b"/>
              <a:pathLst>
                <a:path w="11688318" h="7998333">
                  <a:moveTo>
                    <a:pt x="0" y="0"/>
                  </a:moveTo>
                  <a:lnTo>
                    <a:pt x="11688318" y="0"/>
                  </a:lnTo>
                  <a:lnTo>
                    <a:pt x="11688318" y="7998333"/>
                  </a:lnTo>
                  <a:lnTo>
                    <a:pt x="0" y="7998333"/>
                  </a:lnTo>
                  <a:lnTo>
                    <a:pt x="0" y="0"/>
                  </a:lnTo>
                  <a:close/>
                </a:path>
              </a:pathLst>
            </a:custGeom>
            <a:blipFill>
              <a:blip r:embed="rId4"/>
              <a:stretch>
                <a:fillRect/>
              </a:stretch>
            </a:blipFill>
          </p:spPr>
          <p:txBody>
            <a:bodyPr/>
            <a:lstStyle/>
            <a:p>
              <a:endParaRPr lang="en-US">
                <a:latin typeface="PMingLiU" panose="02020500000000000000" pitchFamily="18" charset="-120"/>
                <a:ea typeface="PMingLiU" panose="02020500000000000000" pitchFamily="18" charset="-120"/>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latin typeface="PMingLiU" panose="02020500000000000000" pitchFamily="18" charset="-120"/>
              <a:ea typeface="PMingLiU" panose="02020500000000000000" pitchFamily="18" charset="-120"/>
            </a:endParaRPr>
          </a:p>
        </p:txBody>
      </p:sp>
      <p:sp>
        <p:nvSpPr>
          <p:cNvPr id="3" name="TextBox 3"/>
          <p:cNvSpPr txBox="1"/>
          <p:nvPr/>
        </p:nvSpPr>
        <p:spPr>
          <a:xfrm>
            <a:off x="794604" y="1531591"/>
            <a:ext cx="8932964" cy="857607"/>
          </a:xfrm>
          <a:prstGeom prst="rect">
            <a:avLst/>
          </a:prstGeom>
        </p:spPr>
        <p:txBody>
          <a:bodyPr lIns="0" tIns="0" rIns="0" bIns="0" rtlCol="0" anchor="t">
            <a:spAutoFit/>
          </a:bodyPr>
          <a:lstStyle/>
          <a:p>
            <a:pPr algn="l">
              <a:lnSpc>
                <a:spcPts val="7113"/>
              </a:lnSpc>
            </a:pPr>
            <a:r>
              <a:rPr lang="en-US" sz="5700" b="1" dirty="0" err="1">
                <a:solidFill>
                  <a:srgbClr val="787878"/>
                </a:solidFill>
                <a:latin typeface="PMingLiU" panose="02020500000000000000" pitchFamily="18" charset="-120"/>
                <a:ea typeface="PMingLiU" panose="02020500000000000000" pitchFamily="18" charset="-120"/>
                <a:cs typeface="Arimo"/>
                <a:sym typeface="Arimo"/>
              </a:rPr>
              <a:t>基督教信仰與反科學</a:t>
            </a:r>
            <a:endParaRPr lang="en-US" sz="5700" b="1" dirty="0">
              <a:solidFill>
                <a:srgbClr val="787878"/>
              </a:solidFill>
              <a:latin typeface="PMingLiU" panose="02020500000000000000" pitchFamily="18" charset="-120"/>
              <a:ea typeface="PMingLiU" panose="02020500000000000000" pitchFamily="18" charset="-120"/>
              <a:cs typeface="Arimo"/>
              <a:sym typeface="Arimo"/>
            </a:endParaRPr>
          </a:p>
        </p:txBody>
      </p:sp>
      <p:sp>
        <p:nvSpPr>
          <p:cNvPr id="4" name="TextBox 4"/>
          <p:cNvSpPr txBox="1"/>
          <p:nvPr/>
        </p:nvSpPr>
        <p:spPr>
          <a:xfrm>
            <a:off x="811416" y="3373622"/>
            <a:ext cx="6937419" cy="3869008"/>
          </a:xfrm>
          <a:prstGeom prst="rect">
            <a:avLst/>
          </a:prstGeom>
        </p:spPr>
        <p:txBody>
          <a:bodyPr lIns="0" tIns="0" rIns="0" bIns="0" rtlCol="0" anchor="t">
            <a:spAutoFit/>
          </a:bodyPr>
          <a:lstStyle/>
          <a:p>
            <a:pPr marL="342900" indent="-342900" algn="l">
              <a:lnSpc>
                <a:spcPts val="3830"/>
              </a:lnSpc>
              <a:buFont typeface="Arial" panose="020B0604020202020204" pitchFamily="34" charset="0"/>
              <a:buChar char="•"/>
            </a:pPr>
            <a:r>
              <a:rPr lang="en-US" sz="2400" dirty="0" err="1">
                <a:solidFill>
                  <a:srgbClr val="6E6666"/>
                </a:solidFill>
                <a:latin typeface="PMingLiU" panose="02020500000000000000" pitchFamily="18" charset="-120"/>
                <a:ea typeface="PMingLiU" panose="02020500000000000000" pitchFamily="18" charset="-120"/>
                <a:cs typeface="Poppins"/>
                <a:sym typeface="Poppins"/>
              </a:rPr>
              <a:t>問題：地球環繞太陽一圈，需要幾多時間</a:t>
            </a:r>
            <a:r>
              <a:rPr lang="en-US" sz="2400" dirty="0">
                <a:solidFill>
                  <a:srgbClr val="6E6666"/>
                </a:solidFill>
                <a:latin typeface="PMingLiU" panose="02020500000000000000" pitchFamily="18" charset="-120"/>
                <a:ea typeface="PMingLiU" panose="02020500000000000000" pitchFamily="18" charset="-120"/>
                <a:cs typeface="Poppins"/>
                <a:sym typeface="Poppins"/>
              </a:rPr>
              <a:t>？</a:t>
            </a:r>
          </a:p>
          <a:p>
            <a:pPr algn="l">
              <a:lnSpc>
                <a:spcPts val="3830"/>
              </a:lnSpc>
            </a:pPr>
            <a:endParaRPr lang="en-US" sz="2400" dirty="0">
              <a:solidFill>
                <a:srgbClr val="6E6666"/>
              </a:solidFill>
              <a:latin typeface="PMingLiU" panose="02020500000000000000" pitchFamily="18" charset="-120"/>
              <a:ea typeface="PMingLiU" panose="02020500000000000000" pitchFamily="18" charset="-120"/>
              <a:cs typeface="Poppins"/>
              <a:sym typeface="Poppins"/>
            </a:endParaRPr>
          </a:p>
          <a:p>
            <a:pPr marL="342900" indent="-342900" algn="l">
              <a:lnSpc>
                <a:spcPts val="3830"/>
              </a:lnSpc>
              <a:buFont typeface="Arial" panose="020B0604020202020204" pitchFamily="34" charset="0"/>
              <a:buChar char="•"/>
            </a:pPr>
            <a:r>
              <a:rPr lang="en-US" sz="2400" dirty="0" err="1">
                <a:solidFill>
                  <a:srgbClr val="6E6666"/>
                </a:solidFill>
                <a:latin typeface="PMingLiU" panose="02020500000000000000" pitchFamily="18" charset="-120"/>
                <a:ea typeface="PMingLiU" panose="02020500000000000000" pitchFamily="18" charset="-120"/>
                <a:cs typeface="Poppins"/>
                <a:sym typeface="Poppins"/>
              </a:rPr>
              <a:t>相信聖經是神的話的受訪者傾向於以為需要一日</a:t>
            </a:r>
            <a:r>
              <a:rPr lang="en-US" sz="2400" dirty="0">
                <a:solidFill>
                  <a:srgbClr val="6E6666"/>
                </a:solidFill>
                <a:latin typeface="PMingLiU" panose="02020500000000000000" pitchFamily="18" charset="-120"/>
                <a:ea typeface="PMingLiU" panose="02020500000000000000" pitchFamily="18" charset="-120"/>
                <a:cs typeface="Poppins"/>
                <a:sym typeface="Poppins"/>
              </a:rPr>
              <a:t> （</a:t>
            </a:r>
            <a:r>
              <a:rPr lang="en-US" sz="2400" dirty="0" err="1">
                <a:solidFill>
                  <a:srgbClr val="6E6666"/>
                </a:solidFill>
                <a:latin typeface="PMingLiU" panose="02020500000000000000" pitchFamily="18" charset="-120"/>
                <a:ea typeface="PMingLiU" panose="02020500000000000000" pitchFamily="18" charset="-120"/>
                <a:cs typeface="Poppins"/>
                <a:sym typeface="Poppins"/>
              </a:rPr>
              <a:t>綠色長方形</a:t>
            </a:r>
            <a:r>
              <a:rPr lang="en-US" sz="2400" b="1" dirty="0" err="1">
                <a:solidFill>
                  <a:srgbClr val="6E6666"/>
                </a:solidFill>
                <a:latin typeface="PMingLiU" panose="02020500000000000000" pitchFamily="18" charset="-120"/>
                <a:ea typeface="PMingLiU" panose="02020500000000000000" pitchFamily="18" charset="-120"/>
                <a:cs typeface="Poppins Bold"/>
                <a:sym typeface="Poppins Bold"/>
              </a:rPr>
              <a:t>）</a:t>
            </a:r>
            <a:r>
              <a:rPr lang="en-US" sz="2400" dirty="0" err="1">
                <a:solidFill>
                  <a:srgbClr val="6E6666"/>
                </a:solidFill>
                <a:latin typeface="PMingLiU" panose="02020500000000000000" pitchFamily="18" charset="-120"/>
                <a:ea typeface="PMingLiU" panose="02020500000000000000" pitchFamily="18" charset="-120"/>
                <a:cs typeface="Poppins"/>
                <a:sym typeface="Poppins"/>
              </a:rPr>
              <a:t>或者不知道</a:t>
            </a:r>
            <a:r>
              <a:rPr lang="en-US" sz="2400" dirty="0">
                <a:solidFill>
                  <a:srgbClr val="6E6666"/>
                </a:solidFill>
                <a:latin typeface="PMingLiU" panose="02020500000000000000" pitchFamily="18" charset="-120"/>
                <a:ea typeface="PMingLiU" panose="02020500000000000000" pitchFamily="18" charset="-120"/>
                <a:cs typeface="Poppins"/>
                <a:sym typeface="Poppins"/>
              </a:rPr>
              <a:t> （</a:t>
            </a:r>
            <a:r>
              <a:rPr lang="en-US" sz="2400" dirty="0" err="1">
                <a:solidFill>
                  <a:srgbClr val="6E6666"/>
                </a:solidFill>
                <a:latin typeface="PMingLiU" panose="02020500000000000000" pitchFamily="18" charset="-120"/>
                <a:ea typeface="PMingLiU" panose="02020500000000000000" pitchFamily="18" charset="-120"/>
                <a:cs typeface="Poppins"/>
                <a:sym typeface="Poppins"/>
              </a:rPr>
              <a:t>紅色長方形</a:t>
            </a:r>
            <a:r>
              <a:rPr lang="en-US" sz="2400" b="1" dirty="0">
                <a:solidFill>
                  <a:srgbClr val="6E6666"/>
                </a:solidFill>
                <a:latin typeface="PMingLiU" panose="02020500000000000000" pitchFamily="18" charset="-120"/>
                <a:ea typeface="PMingLiU" panose="02020500000000000000" pitchFamily="18" charset="-120"/>
                <a:cs typeface="Poppins Bold"/>
                <a:sym typeface="Poppins Bold"/>
              </a:rPr>
              <a:t>） </a:t>
            </a:r>
            <a:r>
              <a:rPr lang="en-US" sz="2400" dirty="0">
                <a:solidFill>
                  <a:srgbClr val="6E6666"/>
                </a:solidFill>
                <a:latin typeface="PMingLiU" panose="02020500000000000000" pitchFamily="18" charset="-120"/>
                <a:ea typeface="PMingLiU" panose="02020500000000000000" pitchFamily="18" charset="-120"/>
                <a:cs typeface="Poppins"/>
                <a:sym typeface="Poppins"/>
              </a:rPr>
              <a:t>，</a:t>
            </a:r>
            <a:r>
              <a:rPr lang="en-US" sz="2400" dirty="0" err="1">
                <a:solidFill>
                  <a:srgbClr val="6E6666"/>
                </a:solidFill>
                <a:latin typeface="PMingLiU" panose="02020500000000000000" pitchFamily="18" charset="-120"/>
                <a:ea typeface="PMingLiU" panose="02020500000000000000" pitchFamily="18" charset="-120"/>
                <a:cs typeface="Poppins"/>
                <a:sym typeface="Poppins"/>
              </a:rPr>
              <a:t>這比例遠高於相信聖經是神默示或者相信聖經是比喻故事的人</a:t>
            </a:r>
            <a:r>
              <a:rPr lang="en-US" sz="2400" dirty="0">
                <a:solidFill>
                  <a:srgbClr val="6E6666"/>
                </a:solidFill>
                <a:latin typeface="PMingLiU" panose="02020500000000000000" pitchFamily="18" charset="-120"/>
                <a:ea typeface="PMingLiU" panose="02020500000000000000" pitchFamily="18" charset="-120"/>
                <a:cs typeface="Poppins"/>
                <a:sym typeface="Poppins"/>
              </a:rPr>
              <a:t>。</a:t>
            </a:r>
          </a:p>
          <a:p>
            <a:pPr algn="l">
              <a:lnSpc>
                <a:spcPts val="3830"/>
              </a:lnSpc>
            </a:pPr>
            <a:endParaRPr lang="en-US" sz="2400" dirty="0">
              <a:solidFill>
                <a:srgbClr val="6E6666"/>
              </a:solidFill>
              <a:latin typeface="PMingLiU" panose="02020500000000000000" pitchFamily="18" charset="-120"/>
              <a:ea typeface="PMingLiU" panose="02020500000000000000" pitchFamily="18" charset="-120"/>
              <a:cs typeface="Poppins"/>
              <a:sym typeface="Poppins"/>
            </a:endParaRPr>
          </a:p>
          <a:p>
            <a:pPr algn="l">
              <a:lnSpc>
                <a:spcPts val="3830"/>
              </a:lnSpc>
            </a:pPr>
            <a:endParaRPr lang="en-US" sz="2400" dirty="0">
              <a:solidFill>
                <a:srgbClr val="6E6666"/>
              </a:solidFill>
              <a:latin typeface="PMingLiU" panose="02020500000000000000" pitchFamily="18" charset="-120"/>
              <a:ea typeface="PMingLiU" panose="02020500000000000000" pitchFamily="18" charset="-120"/>
              <a:cs typeface="Poppins"/>
              <a:sym typeface="Poppins"/>
            </a:endParaRPr>
          </a:p>
        </p:txBody>
      </p:sp>
      <p:grpSp>
        <p:nvGrpSpPr>
          <p:cNvPr id="5" name="Group 5"/>
          <p:cNvGrpSpPr/>
          <p:nvPr/>
        </p:nvGrpSpPr>
        <p:grpSpPr>
          <a:xfrm>
            <a:off x="8364884" y="1871548"/>
            <a:ext cx="9128512" cy="6181877"/>
            <a:chOff x="0" y="0"/>
            <a:chExt cx="12171350" cy="8242503"/>
          </a:xfrm>
        </p:grpSpPr>
        <p:sp>
          <p:nvSpPr>
            <p:cNvPr id="6" name="Freeform 6"/>
            <p:cNvSpPr/>
            <p:nvPr/>
          </p:nvSpPr>
          <p:spPr>
            <a:xfrm>
              <a:off x="0" y="0"/>
              <a:ext cx="12171299" cy="8242554"/>
            </a:xfrm>
            <a:custGeom>
              <a:avLst/>
              <a:gdLst/>
              <a:ahLst/>
              <a:cxnLst/>
              <a:rect l="l" t="t" r="r" b="b"/>
              <a:pathLst>
                <a:path w="12171299" h="8242554">
                  <a:moveTo>
                    <a:pt x="0" y="0"/>
                  </a:moveTo>
                  <a:lnTo>
                    <a:pt x="12171299" y="0"/>
                  </a:lnTo>
                  <a:lnTo>
                    <a:pt x="12171299" y="8242554"/>
                  </a:lnTo>
                  <a:lnTo>
                    <a:pt x="0" y="8242554"/>
                  </a:lnTo>
                  <a:lnTo>
                    <a:pt x="0" y="0"/>
                  </a:lnTo>
                  <a:close/>
                </a:path>
              </a:pathLst>
            </a:custGeom>
            <a:blipFill>
              <a:blip r:embed="rId4"/>
              <a:stretch>
                <a:fillRect/>
              </a:stretch>
            </a:blipFill>
          </p:spPr>
          <p:txBody>
            <a:bodyPr/>
            <a:lstStyle/>
            <a:p>
              <a:endParaRPr lang="en-US">
                <a:latin typeface="PMingLiU" panose="02020500000000000000" pitchFamily="18" charset="-120"/>
                <a:ea typeface="PMingLiU" panose="02020500000000000000" pitchFamily="18" charset="-120"/>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latin typeface="PMingLiU" panose="02020500000000000000" pitchFamily="18" charset="-120"/>
              <a:ea typeface="PMingLiU" panose="02020500000000000000" pitchFamily="18" charset="-120"/>
            </a:endParaRPr>
          </a:p>
        </p:txBody>
      </p:sp>
      <p:grpSp>
        <p:nvGrpSpPr>
          <p:cNvPr id="3" name="Group 3"/>
          <p:cNvGrpSpPr/>
          <p:nvPr/>
        </p:nvGrpSpPr>
        <p:grpSpPr>
          <a:xfrm>
            <a:off x="0" y="0"/>
            <a:ext cx="6858000" cy="10287000"/>
            <a:chOff x="0" y="0"/>
            <a:chExt cx="9144000" cy="13716000"/>
          </a:xfrm>
        </p:grpSpPr>
        <p:sp>
          <p:nvSpPr>
            <p:cNvPr id="4" name="Freeform 4" descr="preencoded.png"/>
            <p:cNvSpPr/>
            <p:nvPr/>
          </p:nvSpPr>
          <p:spPr>
            <a:xfrm>
              <a:off x="0" y="0"/>
              <a:ext cx="9144000" cy="13716000"/>
            </a:xfrm>
            <a:custGeom>
              <a:avLst/>
              <a:gdLst/>
              <a:ahLst/>
              <a:cxnLst/>
              <a:rect l="l" t="t" r="r" b="b"/>
              <a:pathLst>
                <a:path w="9144000" h="13716000">
                  <a:moveTo>
                    <a:pt x="0" y="0"/>
                  </a:moveTo>
                  <a:lnTo>
                    <a:pt x="9144000" y="0"/>
                  </a:lnTo>
                  <a:lnTo>
                    <a:pt x="9144000" y="13716000"/>
                  </a:lnTo>
                  <a:lnTo>
                    <a:pt x="0" y="13716000"/>
                  </a:lnTo>
                  <a:lnTo>
                    <a:pt x="0" y="0"/>
                  </a:lnTo>
                  <a:close/>
                </a:path>
              </a:pathLst>
            </a:custGeom>
            <a:blipFill>
              <a:blip r:embed="rId4"/>
              <a:stretch>
                <a:fillRect/>
              </a:stretch>
            </a:blipFill>
          </p:spPr>
          <p:txBody>
            <a:bodyPr/>
            <a:lstStyle/>
            <a:p>
              <a:endParaRPr lang="en-US">
                <a:latin typeface="PMingLiU" panose="02020500000000000000" pitchFamily="18" charset="-120"/>
                <a:ea typeface="PMingLiU" panose="02020500000000000000" pitchFamily="18" charset="-120"/>
              </a:endParaRPr>
            </a:p>
          </p:txBody>
        </p:sp>
      </p:grpSp>
      <p:sp>
        <p:nvSpPr>
          <p:cNvPr id="5" name="TextBox 5"/>
          <p:cNvSpPr txBox="1"/>
          <p:nvPr/>
        </p:nvSpPr>
        <p:spPr>
          <a:xfrm>
            <a:off x="7669406" y="2134667"/>
            <a:ext cx="9807178" cy="1768113"/>
          </a:xfrm>
          <a:prstGeom prst="rect">
            <a:avLst/>
          </a:prstGeom>
        </p:spPr>
        <p:txBody>
          <a:bodyPr lIns="0" tIns="0" rIns="0" bIns="0" rtlCol="0" anchor="t">
            <a:spAutoFit/>
          </a:bodyPr>
          <a:lstStyle/>
          <a:p>
            <a:pPr algn="l">
              <a:lnSpc>
                <a:spcPts val="7113"/>
              </a:lnSpc>
            </a:pPr>
            <a:r>
              <a:rPr lang="en-US" sz="5700">
                <a:solidFill>
                  <a:srgbClr val="787878"/>
                </a:solidFill>
                <a:latin typeface="PMingLiU" panose="02020500000000000000" pitchFamily="18" charset="-120"/>
                <a:ea typeface="PMingLiU" panose="02020500000000000000" pitchFamily="18" charset="-120"/>
                <a:cs typeface="Arimo"/>
                <a:sym typeface="Arimo"/>
              </a:rPr>
              <a:t>白手起家與實用主義的</a:t>
            </a:r>
          </a:p>
          <a:p>
            <a:pPr algn="l">
              <a:lnSpc>
                <a:spcPts val="7113"/>
              </a:lnSpc>
            </a:pPr>
            <a:r>
              <a:rPr lang="en-US" sz="5700">
                <a:solidFill>
                  <a:srgbClr val="787878"/>
                </a:solidFill>
                <a:latin typeface="PMingLiU" panose="02020500000000000000" pitchFamily="18" charset="-120"/>
                <a:ea typeface="PMingLiU" panose="02020500000000000000" pitchFamily="18" charset="-120"/>
                <a:cs typeface="Arimo"/>
                <a:sym typeface="Arimo"/>
              </a:rPr>
              <a:t>知識無用論</a:t>
            </a:r>
          </a:p>
        </p:txBody>
      </p:sp>
      <p:sp>
        <p:nvSpPr>
          <p:cNvPr id="6" name="TextBox 6"/>
          <p:cNvSpPr txBox="1"/>
          <p:nvPr/>
        </p:nvSpPr>
        <p:spPr>
          <a:xfrm>
            <a:off x="7669406" y="4492847"/>
            <a:ext cx="4559798" cy="422423"/>
          </a:xfrm>
          <a:prstGeom prst="rect">
            <a:avLst/>
          </a:prstGeom>
        </p:spPr>
        <p:txBody>
          <a:bodyPr lIns="0" tIns="0" rIns="0" bIns="0" rtlCol="0" anchor="t">
            <a:spAutoFit/>
          </a:bodyPr>
          <a:lstStyle/>
          <a:p>
            <a:pPr algn="l">
              <a:lnSpc>
                <a:spcPts val="3494"/>
              </a:lnSpc>
            </a:pPr>
            <a:r>
              <a:rPr lang="en-US" sz="2799" b="1">
                <a:solidFill>
                  <a:srgbClr val="787878"/>
                </a:solidFill>
                <a:latin typeface="PMingLiU" panose="02020500000000000000" pitchFamily="18" charset="-120"/>
                <a:ea typeface="PMingLiU" panose="02020500000000000000" pitchFamily="18" charset="-120"/>
                <a:cs typeface="Arimo Bold"/>
                <a:sym typeface="Arimo Bold"/>
              </a:rPr>
              <a:t>開拓者個人主義</a:t>
            </a:r>
          </a:p>
        </p:txBody>
      </p:sp>
      <p:sp>
        <p:nvSpPr>
          <p:cNvPr id="7" name="TextBox 7"/>
          <p:cNvSpPr txBox="1"/>
          <p:nvPr/>
        </p:nvSpPr>
        <p:spPr>
          <a:xfrm>
            <a:off x="7669406" y="5075063"/>
            <a:ext cx="4656087" cy="3362908"/>
          </a:xfrm>
          <a:prstGeom prst="rect">
            <a:avLst/>
          </a:prstGeom>
        </p:spPr>
        <p:txBody>
          <a:bodyPr lIns="0" tIns="0" rIns="0" bIns="0" rtlCol="0" anchor="t">
            <a:spAutoFit/>
          </a:bodyPr>
          <a:lstStyle/>
          <a:p>
            <a:pPr algn="l">
              <a:lnSpc>
                <a:spcPts val="3830"/>
              </a:lnSpc>
            </a:pPr>
            <a:r>
              <a:rPr lang="en-US" sz="2400" dirty="0">
                <a:solidFill>
                  <a:srgbClr val="6E6666"/>
                </a:solidFill>
                <a:latin typeface="PMingLiU" panose="02020500000000000000" pitchFamily="18" charset="-120"/>
                <a:ea typeface="PMingLiU" panose="02020500000000000000" pitchFamily="18" charset="-120"/>
                <a:cs typeface="Arimo"/>
                <a:sym typeface="Arimo"/>
              </a:rPr>
              <a:t>在邊疆開發與拓荒的歷史進程中，嚴酷的生存環境要求個體必須具備即時、強大的工具動手能力，而非精深但抽象的哲學思辨。實用技術與生存直覺被賦予道德光環，智性思考則被妖魔化為「寄生性、軟弱性與不切實際」。</a:t>
            </a:r>
          </a:p>
        </p:txBody>
      </p:sp>
      <p:sp>
        <p:nvSpPr>
          <p:cNvPr id="8" name="TextBox 8"/>
          <p:cNvSpPr txBox="1"/>
          <p:nvPr/>
        </p:nvSpPr>
        <p:spPr>
          <a:xfrm>
            <a:off x="12830023" y="4492847"/>
            <a:ext cx="4559798" cy="422423"/>
          </a:xfrm>
          <a:prstGeom prst="rect">
            <a:avLst/>
          </a:prstGeom>
        </p:spPr>
        <p:txBody>
          <a:bodyPr lIns="0" tIns="0" rIns="0" bIns="0" rtlCol="0" anchor="t">
            <a:spAutoFit/>
          </a:bodyPr>
          <a:lstStyle/>
          <a:p>
            <a:pPr algn="l">
              <a:lnSpc>
                <a:spcPts val="3494"/>
              </a:lnSpc>
            </a:pPr>
            <a:r>
              <a:rPr lang="en-US" sz="2799" b="1">
                <a:solidFill>
                  <a:srgbClr val="787878"/>
                </a:solidFill>
                <a:latin typeface="PMingLiU" panose="02020500000000000000" pitchFamily="18" charset="-120"/>
                <a:ea typeface="PMingLiU" panose="02020500000000000000" pitchFamily="18" charset="-120"/>
                <a:cs typeface="Arimo Bold"/>
                <a:sym typeface="Arimo Bold"/>
              </a:rPr>
              <a:t>商業至上的價值度量衡</a:t>
            </a:r>
          </a:p>
        </p:txBody>
      </p:sp>
      <p:sp>
        <p:nvSpPr>
          <p:cNvPr id="9" name="TextBox 9"/>
          <p:cNvSpPr txBox="1"/>
          <p:nvPr/>
        </p:nvSpPr>
        <p:spPr>
          <a:xfrm>
            <a:off x="12830023" y="5075063"/>
            <a:ext cx="4656087" cy="2875595"/>
          </a:xfrm>
          <a:prstGeom prst="rect">
            <a:avLst/>
          </a:prstGeom>
        </p:spPr>
        <p:txBody>
          <a:bodyPr lIns="0" tIns="0" rIns="0" bIns="0" rtlCol="0" anchor="t">
            <a:spAutoFit/>
          </a:bodyPr>
          <a:lstStyle/>
          <a:p>
            <a:pPr algn="l">
              <a:lnSpc>
                <a:spcPts val="3830"/>
              </a:lnSpc>
            </a:pPr>
            <a:r>
              <a:rPr lang="en-US" sz="2400">
                <a:solidFill>
                  <a:srgbClr val="6E6666"/>
                </a:solidFill>
                <a:latin typeface="PMingLiU" panose="02020500000000000000" pitchFamily="18" charset="-120"/>
                <a:ea typeface="PMingLiU" panose="02020500000000000000" pitchFamily="18" charset="-120"/>
                <a:cs typeface="Arimo"/>
                <a:sym typeface="Arimo"/>
              </a:rPr>
              <a:t>十九世紀中後期資本主義擴張，「功利實用主義」成為全社會的價值度量衡。律師、醫生乃至教師紛紛模仿商人模式，將知識產出轉化為市場效益，推動了全社會對專業知識的商品化。</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latin typeface="PMingLiU" panose="02020500000000000000" pitchFamily="18" charset="-120"/>
              <a:ea typeface="PMingLiU" panose="02020500000000000000" pitchFamily="18" charset="-120"/>
            </a:endParaRPr>
          </a:p>
        </p:txBody>
      </p:sp>
      <p:sp>
        <p:nvSpPr>
          <p:cNvPr id="3" name="TextBox 3"/>
          <p:cNvSpPr txBox="1"/>
          <p:nvPr/>
        </p:nvSpPr>
        <p:spPr>
          <a:xfrm>
            <a:off x="759171" y="1848231"/>
            <a:ext cx="9661922" cy="1768113"/>
          </a:xfrm>
          <a:prstGeom prst="rect">
            <a:avLst/>
          </a:prstGeom>
        </p:spPr>
        <p:txBody>
          <a:bodyPr lIns="0" tIns="0" rIns="0" bIns="0" rtlCol="0" anchor="t">
            <a:spAutoFit/>
          </a:bodyPr>
          <a:lstStyle/>
          <a:p>
            <a:pPr algn="l">
              <a:lnSpc>
                <a:spcPts val="7113"/>
              </a:lnSpc>
            </a:pPr>
            <a:r>
              <a:rPr lang="en-US" sz="5700" b="1" dirty="0" err="1">
                <a:solidFill>
                  <a:srgbClr val="787878"/>
                </a:solidFill>
                <a:latin typeface="PMingLiU" panose="02020500000000000000" pitchFamily="18" charset="-120"/>
                <a:ea typeface="PMingLiU" panose="02020500000000000000" pitchFamily="18" charset="-120"/>
                <a:cs typeface="Arimo"/>
                <a:sym typeface="Arimo"/>
              </a:rPr>
              <a:t>白手起家神話的迷思</a:t>
            </a:r>
            <a:endParaRPr lang="en-US" sz="5700" b="1" dirty="0">
              <a:solidFill>
                <a:srgbClr val="787878"/>
              </a:solidFill>
              <a:latin typeface="PMingLiU" panose="02020500000000000000" pitchFamily="18" charset="-120"/>
              <a:ea typeface="PMingLiU" panose="02020500000000000000" pitchFamily="18" charset="-120"/>
              <a:cs typeface="Arimo"/>
              <a:sym typeface="Arimo"/>
            </a:endParaRPr>
          </a:p>
          <a:p>
            <a:pPr algn="l">
              <a:lnSpc>
                <a:spcPts val="7113"/>
              </a:lnSpc>
            </a:pPr>
            <a:endParaRPr lang="en-US" sz="5700" b="1" dirty="0">
              <a:solidFill>
                <a:srgbClr val="787878"/>
              </a:solidFill>
              <a:latin typeface="PMingLiU" panose="02020500000000000000" pitchFamily="18" charset="-120"/>
              <a:ea typeface="PMingLiU" panose="02020500000000000000" pitchFamily="18" charset="-120"/>
              <a:cs typeface="Arimo"/>
              <a:sym typeface="Arimo"/>
            </a:endParaRPr>
          </a:p>
        </p:txBody>
      </p:sp>
      <p:sp>
        <p:nvSpPr>
          <p:cNvPr id="4" name="TextBox 4"/>
          <p:cNvSpPr txBox="1"/>
          <p:nvPr/>
        </p:nvSpPr>
        <p:spPr>
          <a:xfrm>
            <a:off x="1376182" y="3212116"/>
            <a:ext cx="5050336" cy="1900970"/>
          </a:xfrm>
          <a:prstGeom prst="rect">
            <a:avLst/>
          </a:prstGeom>
        </p:spPr>
        <p:txBody>
          <a:bodyPr lIns="0" tIns="0" rIns="0" bIns="0" rtlCol="0" anchor="t">
            <a:spAutoFit/>
          </a:bodyPr>
          <a:lstStyle/>
          <a:p>
            <a:pPr algn="l">
              <a:lnSpc>
                <a:spcPts val="3830"/>
              </a:lnSpc>
            </a:pPr>
            <a:r>
              <a:rPr lang="en-US" sz="2400" dirty="0" err="1">
                <a:solidFill>
                  <a:srgbClr val="6E6666"/>
                </a:solidFill>
                <a:latin typeface="PMingLiU" panose="02020500000000000000" pitchFamily="18" charset="-120"/>
                <a:ea typeface="PMingLiU" panose="02020500000000000000" pitchFamily="18" charset="-120"/>
                <a:cs typeface="Arimo"/>
                <a:sym typeface="Arimo"/>
              </a:rPr>
              <a:t>美國夢神話助長了反智主義。許多人援引賈伯斯、比爾蓋茨、朱克伯格等人未完成大學教育卻成就顯赫的案例，以此論證高等教育的無用性</a:t>
            </a:r>
            <a:r>
              <a:rPr lang="en-US" sz="2400" dirty="0">
                <a:solidFill>
                  <a:srgbClr val="6E6666"/>
                </a:solidFill>
                <a:latin typeface="PMingLiU" panose="02020500000000000000" pitchFamily="18" charset="-120"/>
                <a:ea typeface="PMingLiU" panose="02020500000000000000" pitchFamily="18" charset="-120"/>
                <a:cs typeface="Arimo"/>
                <a:sym typeface="Arimo"/>
              </a:rPr>
              <a:t>。</a:t>
            </a:r>
          </a:p>
        </p:txBody>
      </p:sp>
      <p:grpSp>
        <p:nvGrpSpPr>
          <p:cNvPr id="5" name="Group 5"/>
          <p:cNvGrpSpPr/>
          <p:nvPr/>
        </p:nvGrpSpPr>
        <p:grpSpPr>
          <a:xfrm>
            <a:off x="8486927" y="0"/>
            <a:ext cx="9801073" cy="10287000"/>
            <a:chOff x="0" y="0"/>
            <a:chExt cx="13068097" cy="13716000"/>
          </a:xfrm>
        </p:grpSpPr>
        <p:sp>
          <p:nvSpPr>
            <p:cNvPr id="6" name="Freeform 6"/>
            <p:cNvSpPr/>
            <p:nvPr/>
          </p:nvSpPr>
          <p:spPr>
            <a:xfrm>
              <a:off x="0" y="0"/>
              <a:ext cx="13068173" cy="13716000"/>
            </a:xfrm>
            <a:custGeom>
              <a:avLst/>
              <a:gdLst/>
              <a:ahLst/>
              <a:cxnLst/>
              <a:rect l="l" t="t" r="r" b="b"/>
              <a:pathLst>
                <a:path w="13068173" h="13716000">
                  <a:moveTo>
                    <a:pt x="0" y="3352800"/>
                  </a:moveTo>
                  <a:cubicBezTo>
                    <a:pt x="0" y="1501140"/>
                    <a:pt x="1501140" y="0"/>
                    <a:pt x="3352800" y="0"/>
                  </a:cubicBezTo>
                  <a:lnTo>
                    <a:pt x="9715373" y="0"/>
                  </a:lnTo>
                  <a:cubicBezTo>
                    <a:pt x="11567033" y="0"/>
                    <a:pt x="13068173" y="1501140"/>
                    <a:pt x="13068173" y="3352800"/>
                  </a:cubicBezTo>
                  <a:lnTo>
                    <a:pt x="13068173" y="10363200"/>
                  </a:lnTo>
                  <a:cubicBezTo>
                    <a:pt x="13068173" y="12214860"/>
                    <a:pt x="11567033" y="13716000"/>
                    <a:pt x="9715373" y="13716000"/>
                  </a:cubicBezTo>
                  <a:lnTo>
                    <a:pt x="3352800" y="13716000"/>
                  </a:lnTo>
                  <a:cubicBezTo>
                    <a:pt x="1501140" y="13716000"/>
                    <a:pt x="0" y="12214860"/>
                    <a:pt x="0" y="10363200"/>
                  </a:cubicBezTo>
                  <a:close/>
                </a:path>
              </a:pathLst>
            </a:custGeom>
            <a:solidFill>
              <a:srgbClr val="FCF2B5"/>
            </a:solidFill>
          </p:spPr>
          <p:txBody>
            <a:bodyPr/>
            <a:lstStyle/>
            <a:p>
              <a:endParaRPr lang="en-US">
                <a:latin typeface="PMingLiU" panose="02020500000000000000" pitchFamily="18" charset="-120"/>
                <a:ea typeface="PMingLiU" panose="02020500000000000000" pitchFamily="18" charset="-120"/>
              </a:endParaRPr>
            </a:p>
          </p:txBody>
        </p:sp>
      </p:grpSp>
      <p:grpSp>
        <p:nvGrpSpPr>
          <p:cNvPr id="7" name="Group 7"/>
          <p:cNvGrpSpPr/>
          <p:nvPr/>
        </p:nvGrpSpPr>
        <p:grpSpPr>
          <a:xfrm>
            <a:off x="1219200" y="5377062"/>
            <a:ext cx="1374277" cy="1099909"/>
            <a:chOff x="0" y="0"/>
            <a:chExt cx="1832369" cy="1466545"/>
          </a:xfrm>
        </p:grpSpPr>
        <p:sp>
          <p:nvSpPr>
            <p:cNvPr id="8" name="Freeform 8" descr="preencoded.png"/>
            <p:cNvSpPr/>
            <p:nvPr/>
          </p:nvSpPr>
          <p:spPr>
            <a:xfrm>
              <a:off x="0" y="0"/>
              <a:ext cx="1832356" cy="1466596"/>
            </a:xfrm>
            <a:custGeom>
              <a:avLst/>
              <a:gdLst/>
              <a:ahLst/>
              <a:cxnLst/>
              <a:rect l="l" t="t" r="r" b="b"/>
              <a:pathLst>
                <a:path w="1832356" h="1466596">
                  <a:moveTo>
                    <a:pt x="0" y="0"/>
                  </a:moveTo>
                  <a:lnTo>
                    <a:pt x="1832356" y="0"/>
                  </a:lnTo>
                  <a:lnTo>
                    <a:pt x="1832356" y="1466596"/>
                  </a:lnTo>
                  <a:lnTo>
                    <a:pt x="0" y="1466596"/>
                  </a:lnTo>
                  <a:lnTo>
                    <a:pt x="0" y="0"/>
                  </a:lnTo>
                  <a:close/>
                </a:path>
              </a:pathLst>
            </a:custGeom>
            <a:blipFill>
              <a:blip r:embed="rId4"/>
              <a:stretch>
                <a:fillRect l="-1451" r="-1452" b="3"/>
              </a:stretch>
            </a:blipFill>
          </p:spPr>
          <p:txBody>
            <a:bodyPr/>
            <a:lstStyle/>
            <a:p>
              <a:endParaRPr lang="en-US">
                <a:latin typeface="PMingLiU" panose="02020500000000000000" pitchFamily="18" charset="-120"/>
                <a:ea typeface="PMingLiU" panose="02020500000000000000" pitchFamily="18" charset="-120"/>
              </a:endParaRPr>
            </a:p>
          </p:txBody>
        </p:sp>
      </p:grpSp>
      <p:sp>
        <p:nvSpPr>
          <p:cNvPr id="9" name="TextBox 9"/>
          <p:cNvSpPr txBox="1"/>
          <p:nvPr/>
        </p:nvSpPr>
        <p:spPr>
          <a:xfrm>
            <a:off x="1376182" y="6740985"/>
            <a:ext cx="5014331" cy="2388283"/>
          </a:xfrm>
          <a:prstGeom prst="rect">
            <a:avLst/>
          </a:prstGeom>
        </p:spPr>
        <p:txBody>
          <a:bodyPr lIns="0" tIns="0" rIns="0" bIns="0" rtlCol="0" anchor="t">
            <a:spAutoFit/>
          </a:bodyPr>
          <a:lstStyle/>
          <a:p>
            <a:pPr>
              <a:lnSpc>
                <a:spcPts val="3830"/>
              </a:lnSpc>
            </a:pPr>
            <a:r>
              <a:rPr lang="en-US" sz="2400" dirty="0" err="1">
                <a:solidFill>
                  <a:srgbClr val="000000"/>
                </a:solidFill>
                <a:latin typeface="PMingLiU" panose="02020500000000000000" pitchFamily="18" charset="-120"/>
                <a:ea typeface="PMingLiU" panose="02020500000000000000" pitchFamily="18" charset="-120"/>
                <a:cs typeface="Arimo"/>
                <a:sym typeface="Arimo"/>
              </a:rPr>
              <a:t>然而，這些只是極少數的特殊例子，並不能代表普遍規律。這是典型的「幸存者謬誤</a:t>
            </a:r>
            <a:r>
              <a:rPr lang="en-US" sz="2400" dirty="0">
                <a:solidFill>
                  <a:srgbClr val="000000"/>
                </a:solidFill>
                <a:latin typeface="PMingLiU" panose="02020500000000000000" pitchFamily="18" charset="-120"/>
                <a:ea typeface="PMingLiU" panose="02020500000000000000" pitchFamily="18" charset="-120"/>
                <a:cs typeface="Arimo"/>
                <a:sym typeface="Arimo"/>
              </a:rPr>
              <a:t>」（ Survivor fallacy ），</a:t>
            </a:r>
            <a:r>
              <a:rPr lang="en-US" sz="2400" dirty="0" err="1">
                <a:solidFill>
                  <a:srgbClr val="000000"/>
                </a:solidFill>
                <a:latin typeface="PMingLiU" panose="02020500000000000000" pitchFamily="18" charset="-120"/>
                <a:ea typeface="PMingLiU" panose="02020500000000000000" pitchFamily="18" charset="-120"/>
                <a:cs typeface="Arimo"/>
                <a:sym typeface="Arimo"/>
              </a:rPr>
              <a:t>你只是見到成功的例子，但無數沒有讀書的失敗者是不見經傳的</a:t>
            </a:r>
            <a:r>
              <a:rPr lang="en-US" sz="2400" dirty="0">
                <a:solidFill>
                  <a:srgbClr val="6E6666"/>
                </a:solidFill>
                <a:latin typeface="PMingLiU" panose="02020500000000000000" pitchFamily="18" charset="-120"/>
                <a:ea typeface="PMingLiU" panose="02020500000000000000" pitchFamily="18" charset="-120"/>
                <a:cs typeface="Arimo"/>
                <a:sym typeface="Arimo"/>
              </a:rPr>
              <a:t> 。</a:t>
            </a:r>
            <a:endParaRPr lang="en-US" sz="2400" dirty="0">
              <a:solidFill>
                <a:srgbClr val="000000"/>
              </a:solidFill>
              <a:latin typeface="PMingLiU" panose="02020500000000000000" pitchFamily="18" charset="-120"/>
              <a:ea typeface="PMingLiU" panose="02020500000000000000" pitchFamily="18" charset="-120"/>
              <a:cs typeface="Arimo"/>
              <a:sym typeface="Arimo"/>
            </a:endParaRPr>
          </a:p>
        </p:txBody>
      </p:sp>
      <p:grpSp>
        <p:nvGrpSpPr>
          <p:cNvPr id="10" name="Group 10"/>
          <p:cNvGrpSpPr/>
          <p:nvPr/>
        </p:nvGrpSpPr>
        <p:grpSpPr>
          <a:xfrm>
            <a:off x="9973704" y="741836"/>
            <a:ext cx="3193028" cy="4257370"/>
            <a:chOff x="0" y="0"/>
            <a:chExt cx="4257370" cy="5676494"/>
          </a:xfrm>
        </p:grpSpPr>
        <p:sp>
          <p:nvSpPr>
            <p:cNvPr id="11" name="Freeform 11" descr="Bill Gates in 2025"/>
            <p:cNvSpPr/>
            <p:nvPr/>
          </p:nvSpPr>
          <p:spPr>
            <a:xfrm>
              <a:off x="0" y="0"/>
              <a:ext cx="4257421" cy="5676519"/>
            </a:xfrm>
            <a:custGeom>
              <a:avLst/>
              <a:gdLst/>
              <a:ahLst/>
              <a:cxnLst/>
              <a:rect l="l" t="t" r="r" b="b"/>
              <a:pathLst>
                <a:path w="4257421" h="5676519">
                  <a:moveTo>
                    <a:pt x="0" y="0"/>
                  </a:moveTo>
                  <a:lnTo>
                    <a:pt x="4257421" y="0"/>
                  </a:lnTo>
                  <a:lnTo>
                    <a:pt x="4257421" y="5676519"/>
                  </a:lnTo>
                  <a:lnTo>
                    <a:pt x="0" y="5676519"/>
                  </a:lnTo>
                  <a:lnTo>
                    <a:pt x="0" y="0"/>
                  </a:lnTo>
                  <a:close/>
                </a:path>
              </a:pathLst>
            </a:custGeom>
            <a:blipFill>
              <a:blip r:embed="rId5"/>
              <a:stretch>
                <a:fillRect t="-62" r="1" b="-62"/>
              </a:stretch>
            </a:blipFill>
          </p:spPr>
          <p:txBody>
            <a:bodyPr/>
            <a:lstStyle/>
            <a:p>
              <a:endParaRPr lang="en-US">
                <a:latin typeface="PMingLiU" panose="02020500000000000000" pitchFamily="18" charset="-120"/>
                <a:ea typeface="PMingLiU" panose="02020500000000000000" pitchFamily="18" charset="-120"/>
              </a:endParaRPr>
            </a:p>
          </p:txBody>
        </p:sp>
      </p:grpSp>
      <p:grpSp>
        <p:nvGrpSpPr>
          <p:cNvPr id="12" name="Group 12"/>
          <p:cNvGrpSpPr/>
          <p:nvPr/>
        </p:nvGrpSpPr>
        <p:grpSpPr>
          <a:xfrm>
            <a:off x="14004179" y="2628376"/>
            <a:ext cx="3342037" cy="4449080"/>
            <a:chOff x="0" y="0"/>
            <a:chExt cx="4456049" cy="5932106"/>
          </a:xfrm>
        </p:grpSpPr>
        <p:sp>
          <p:nvSpPr>
            <p:cNvPr id="13" name="Freeform 13" descr="undefined"/>
            <p:cNvSpPr/>
            <p:nvPr/>
          </p:nvSpPr>
          <p:spPr>
            <a:xfrm>
              <a:off x="0" y="0"/>
              <a:ext cx="4456049" cy="5932170"/>
            </a:xfrm>
            <a:custGeom>
              <a:avLst/>
              <a:gdLst/>
              <a:ahLst/>
              <a:cxnLst/>
              <a:rect l="l" t="t" r="r" b="b"/>
              <a:pathLst>
                <a:path w="4456049" h="5932170">
                  <a:moveTo>
                    <a:pt x="0" y="0"/>
                  </a:moveTo>
                  <a:lnTo>
                    <a:pt x="4456049" y="0"/>
                  </a:lnTo>
                  <a:lnTo>
                    <a:pt x="4456049" y="5932170"/>
                  </a:lnTo>
                  <a:lnTo>
                    <a:pt x="0" y="5932170"/>
                  </a:lnTo>
                  <a:lnTo>
                    <a:pt x="0" y="0"/>
                  </a:lnTo>
                  <a:close/>
                </a:path>
              </a:pathLst>
            </a:custGeom>
            <a:blipFill>
              <a:blip r:embed="rId6"/>
              <a:stretch>
                <a:fillRect b="1"/>
              </a:stretch>
            </a:blipFill>
          </p:spPr>
          <p:txBody>
            <a:bodyPr/>
            <a:lstStyle/>
            <a:p>
              <a:endParaRPr lang="en-US">
                <a:latin typeface="PMingLiU" panose="02020500000000000000" pitchFamily="18" charset="-120"/>
                <a:ea typeface="PMingLiU" panose="02020500000000000000" pitchFamily="18" charset="-120"/>
              </a:endParaRPr>
            </a:p>
          </p:txBody>
        </p:sp>
      </p:grpSp>
      <p:grpSp>
        <p:nvGrpSpPr>
          <p:cNvPr id="14" name="Group 14"/>
          <p:cNvGrpSpPr/>
          <p:nvPr/>
        </p:nvGrpSpPr>
        <p:grpSpPr>
          <a:xfrm>
            <a:off x="10592200" y="5318331"/>
            <a:ext cx="2986592" cy="4380328"/>
            <a:chOff x="0" y="0"/>
            <a:chExt cx="3982123" cy="5840438"/>
          </a:xfrm>
        </p:grpSpPr>
        <p:sp>
          <p:nvSpPr>
            <p:cNvPr id="15" name="Freeform 15" descr="Side view of Zuckerberg smiling and wearing a suit with a striped tie"/>
            <p:cNvSpPr/>
            <p:nvPr/>
          </p:nvSpPr>
          <p:spPr>
            <a:xfrm>
              <a:off x="0" y="0"/>
              <a:ext cx="3982085" cy="5840476"/>
            </a:xfrm>
            <a:custGeom>
              <a:avLst/>
              <a:gdLst/>
              <a:ahLst/>
              <a:cxnLst/>
              <a:rect l="l" t="t" r="r" b="b"/>
              <a:pathLst>
                <a:path w="3982085" h="5840476">
                  <a:moveTo>
                    <a:pt x="0" y="0"/>
                  </a:moveTo>
                  <a:lnTo>
                    <a:pt x="3982085" y="0"/>
                  </a:lnTo>
                  <a:lnTo>
                    <a:pt x="3982085" y="5840476"/>
                  </a:lnTo>
                  <a:lnTo>
                    <a:pt x="0" y="5840476"/>
                  </a:lnTo>
                  <a:lnTo>
                    <a:pt x="0" y="0"/>
                  </a:lnTo>
                  <a:close/>
                </a:path>
              </a:pathLst>
            </a:custGeom>
            <a:blipFill>
              <a:blip r:embed="rId7"/>
              <a:stretch>
                <a:fillRect l="-133" r="-134"/>
              </a:stretch>
            </a:blipFill>
          </p:spPr>
          <p:txBody>
            <a:bodyPr/>
            <a:lstStyle/>
            <a:p>
              <a:endParaRPr lang="en-US">
                <a:latin typeface="PMingLiU" panose="02020500000000000000" pitchFamily="18" charset="-120"/>
                <a:ea typeface="PMingLiU" panose="02020500000000000000" pitchFamily="18" charset="-120"/>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21166"/>
            <a:ext cx="18296467" cy="10380133"/>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latin typeface="PMingLiU" panose="02020500000000000000" pitchFamily="18" charset="-120"/>
              <a:ea typeface="PMingLiU" panose="02020500000000000000" pitchFamily="18" charset="-120"/>
            </a:endParaRPr>
          </a:p>
        </p:txBody>
      </p:sp>
      <p:sp>
        <p:nvSpPr>
          <p:cNvPr id="3" name="TextBox 3"/>
          <p:cNvSpPr txBox="1"/>
          <p:nvPr/>
        </p:nvSpPr>
        <p:spPr>
          <a:xfrm>
            <a:off x="665264" y="2357171"/>
            <a:ext cx="9661922" cy="857607"/>
          </a:xfrm>
          <a:prstGeom prst="rect">
            <a:avLst/>
          </a:prstGeom>
        </p:spPr>
        <p:txBody>
          <a:bodyPr lIns="0" tIns="0" rIns="0" bIns="0" rtlCol="0" anchor="t">
            <a:spAutoFit/>
          </a:bodyPr>
          <a:lstStyle/>
          <a:p>
            <a:pPr algn="l">
              <a:lnSpc>
                <a:spcPts val="7113"/>
              </a:lnSpc>
            </a:pPr>
            <a:r>
              <a:rPr lang="en-US" sz="5700" b="1" dirty="0" err="1">
                <a:solidFill>
                  <a:srgbClr val="787878"/>
                </a:solidFill>
                <a:latin typeface="PMingLiU" panose="02020500000000000000" pitchFamily="18" charset="-120"/>
                <a:ea typeface="PMingLiU" panose="02020500000000000000" pitchFamily="18" charset="-120"/>
                <a:cs typeface="Arimo"/>
                <a:sym typeface="Arimo"/>
              </a:rPr>
              <a:t>實用主義哲學的通俗化誤讀</a:t>
            </a:r>
            <a:endParaRPr lang="en-US" sz="5700" b="1" dirty="0">
              <a:solidFill>
                <a:srgbClr val="787878"/>
              </a:solidFill>
              <a:latin typeface="PMingLiU" panose="02020500000000000000" pitchFamily="18" charset="-120"/>
              <a:ea typeface="PMingLiU" panose="02020500000000000000" pitchFamily="18" charset="-120"/>
              <a:cs typeface="Arimo"/>
              <a:sym typeface="Arimo"/>
            </a:endParaRPr>
          </a:p>
        </p:txBody>
      </p:sp>
      <p:grpSp>
        <p:nvGrpSpPr>
          <p:cNvPr id="4" name="Group 4"/>
          <p:cNvGrpSpPr/>
          <p:nvPr/>
        </p:nvGrpSpPr>
        <p:grpSpPr>
          <a:xfrm>
            <a:off x="9897980" y="0"/>
            <a:ext cx="8390020" cy="10287000"/>
            <a:chOff x="0" y="0"/>
            <a:chExt cx="11186693" cy="13716000"/>
          </a:xfrm>
        </p:grpSpPr>
        <p:sp>
          <p:nvSpPr>
            <p:cNvPr id="5" name="Freeform 5"/>
            <p:cNvSpPr/>
            <p:nvPr/>
          </p:nvSpPr>
          <p:spPr>
            <a:xfrm>
              <a:off x="0" y="0"/>
              <a:ext cx="11186668" cy="13716000"/>
            </a:xfrm>
            <a:custGeom>
              <a:avLst/>
              <a:gdLst/>
              <a:ahLst/>
              <a:cxnLst/>
              <a:rect l="l" t="t" r="r" b="b"/>
              <a:pathLst>
                <a:path w="11186668" h="13716000">
                  <a:moveTo>
                    <a:pt x="0" y="1727708"/>
                  </a:moveTo>
                  <a:cubicBezTo>
                    <a:pt x="0" y="773557"/>
                    <a:pt x="773557" y="0"/>
                    <a:pt x="1727708" y="0"/>
                  </a:cubicBezTo>
                  <a:lnTo>
                    <a:pt x="9458960" y="0"/>
                  </a:lnTo>
                  <a:cubicBezTo>
                    <a:pt x="10413111" y="0"/>
                    <a:pt x="11186668" y="773557"/>
                    <a:pt x="11186668" y="1727708"/>
                  </a:cubicBezTo>
                  <a:lnTo>
                    <a:pt x="11186668" y="11988292"/>
                  </a:lnTo>
                  <a:cubicBezTo>
                    <a:pt x="11186668" y="12942443"/>
                    <a:pt x="10413111" y="13716000"/>
                    <a:pt x="9458960" y="13716000"/>
                  </a:cubicBezTo>
                  <a:lnTo>
                    <a:pt x="1727708" y="13716000"/>
                  </a:lnTo>
                  <a:cubicBezTo>
                    <a:pt x="773557" y="13716000"/>
                    <a:pt x="0" y="12942443"/>
                    <a:pt x="0" y="11988292"/>
                  </a:cubicBezTo>
                  <a:close/>
                </a:path>
              </a:pathLst>
            </a:custGeom>
            <a:solidFill>
              <a:srgbClr val="C7A2AC"/>
            </a:solidFill>
          </p:spPr>
          <p:txBody>
            <a:bodyPr/>
            <a:lstStyle/>
            <a:p>
              <a:endParaRPr lang="en-US">
                <a:latin typeface="PMingLiU" panose="02020500000000000000" pitchFamily="18" charset="-120"/>
                <a:ea typeface="PMingLiU" panose="02020500000000000000" pitchFamily="18" charset="-120"/>
              </a:endParaRPr>
            </a:p>
          </p:txBody>
        </p:sp>
      </p:grpSp>
      <p:sp>
        <p:nvSpPr>
          <p:cNvPr id="6" name="TextBox 6"/>
          <p:cNvSpPr txBox="1"/>
          <p:nvPr/>
        </p:nvSpPr>
        <p:spPr>
          <a:xfrm>
            <a:off x="936422" y="4438726"/>
            <a:ext cx="4559798" cy="422423"/>
          </a:xfrm>
          <a:prstGeom prst="rect">
            <a:avLst/>
          </a:prstGeom>
        </p:spPr>
        <p:txBody>
          <a:bodyPr lIns="0" tIns="0" rIns="0" bIns="0" rtlCol="0" anchor="t">
            <a:spAutoFit/>
          </a:bodyPr>
          <a:lstStyle/>
          <a:p>
            <a:pPr algn="l">
              <a:lnSpc>
                <a:spcPts val="3494"/>
              </a:lnSpc>
            </a:pPr>
            <a:r>
              <a:rPr lang="en-US" sz="2799" b="1">
                <a:solidFill>
                  <a:srgbClr val="000000"/>
                </a:solidFill>
                <a:latin typeface="PMingLiU" panose="02020500000000000000" pitchFamily="18" charset="-120"/>
                <a:ea typeface="PMingLiU" panose="02020500000000000000" pitchFamily="18" charset="-120"/>
                <a:cs typeface="Arimo Bold"/>
                <a:sym typeface="Arimo Bold"/>
              </a:rPr>
              <a:t>美國本土哲學</a:t>
            </a:r>
          </a:p>
        </p:txBody>
      </p:sp>
      <p:sp>
        <p:nvSpPr>
          <p:cNvPr id="7" name="TextBox 7"/>
          <p:cNvSpPr txBox="1"/>
          <p:nvPr/>
        </p:nvSpPr>
        <p:spPr>
          <a:xfrm>
            <a:off x="1158259" y="5053803"/>
            <a:ext cx="8074895" cy="926344"/>
          </a:xfrm>
          <a:prstGeom prst="rect">
            <a:avLst/>
          </a:prstGeom>
        </p:spPr>
        <p:txBody>
          <a:bodyPr lIns="0" tIns="0" rIns="0" bIns="0" rtlCol="0" anchor="t">
            <a:spAutoFit/>
          </a:bodyPr>
          <a:lstStyle/>
          <a:p>
            <a:pPr algn="l">
              <a:lnSpc>
                <a:spcPts val="3830"/>
              </a:lnSpc>
            </a:pPr>
            <a:r>
              <a:rPr lang="en-US" sz="2400">
                <a:solidFill>
                  <a:srgbClr val="000000"/>
                </a:solidFill>
                <a:latin typeface="PMingLiU" panose="02020500000000000000" pitchFamily="18" charset="-120"/>
                <a:ea typeface="PMingLiU" panose="02020500000000000000" pitchFamily="18" charset="-120"/>
                <a:cs typeface="Arimo"/>
                <a:sym typeface="Arimo"/>
              </a:rPr>
              <a:t>由威廉‧詹姆斯和約翰‧杜威倡導的</a:t>
            </a:r>
            <a:r>
              <a:rPr lang="en-US" sz="2400" b="1">
                <a:solidFill>
                  <a:srgbClr val="000000"/>
                </a:solidFill>
                <a:latin typeface="PMingLiU" panose="02020500000000000000" pitchFamily="18" charset="-120"/>
                <a:ea typeface="PMingLiU" panose="02020500000000000000" pitchFamily="18" charset="-120"/>
                <a:cs typeface="Arimo Bold"/>
                <a:sym typeface="Arimo Bold"/>
              </a:rPr>
              <a:t>實用主義（Pragmatism）</a:t>
            </a:r>
            <a:r>
              <a:rPr lang="en-US" sz="2400">
                <a:solidFill>
                  <a:srgbClr val="000000"/>
                </a:solidFill>
                <a:latin typeface="PMingLiU" panose="02020500000000000000" pitchFamily="18" charset="-120"/>
                <a:ea typeface="PMingLiU" panose="02020500000000000000" pitchFamily="18" charset="-120"/>
                <a:cs typeface="Arimo"/>
                <a:sym typeface="Arimo"/>
              </a:rPr>
              <a:t>，在大眾傳播中被通俗化地解讀為：</a:t>
            </a:r>
          </a:p>
        </p:txBody>
      </p:sp>
      <p:sp>
        <p:nvSpPr>
          <p:cNvPr id="8" name="TextBox 8"/>
          <p:cNvSpPr txBox="1"/>
          <p:nvPr/>
        </p:nvSpPr>
        <p:spPr>
          <a:xfrm>
            <a:off x="1524276" y="6531054"/>
            <a:ext cx="6865744" cy="439031"/>
          </a:xfrm>
          <a:prstGeom prst="rect">
            <a:avLst/>
          </a:prstGeom>
        </p:spPr>
        <p:txBody>
          <a:bodyPr lIns="0" tIns="0" rIns="0" bIns="0" rtlCol="0" anchor="t">
            <a:spAutoFit/>
          </a:bodyPr>
          <a:lstStyle/>
          <a:p>
            <a:pPr algn="l">
              <a:lnSpc>
                <a:spcPts val="3830"/>
              </a:lnSpc>
            </a:pPr>
            <a:r>
              <a:rPr lang="en-US" sz="2400">
                <a:solidFill>
                  <a:srgbClr val="000000"/>
                </a:solidFill>
                <a:latin typeface="PMingLiU" panose="02020500000000000000" pitchFamily="18" charset="-120"/>
                <a:ea typeface="PMingLiU" panose="02020500000000000000" pitchFamily="18" charset="-120"/>
                <a:cs typeface="Arimo"/>
                <a:sym typeface="Arimo"/>
              </a:rPr>
              <a:t>「凡是行得通、能產生效益的就是真理。」</a:t>
            </a:r>
          </a:p>
        </p:txBody>
      </p:sp>
      <p:grpSp>
        <p:nvGrpSpPr>
          <p:cNvPr id="9" name="Group 9"/>
          <p:cNvGrpSpPr/>
          <p:nvPr/>
        </p:nvGrpSpPr>
        <p:grpSpPr>
          <a:xfrm>
            <a:off x="1120285" y="6187712"/>
            <a:ext cx="290141" cy="1056841"/>
            <a:chOff x="0" y="0"/>
            <a:chExt cx="38100" cy="432600"/>
          </a:xfrm>
        </p:grpSpPr>
        <p:sp>
          <p:nvSpPr>
            <p:cNvPr id="10" name="Freeform 10"/>
            <p:cNvSpPr/>
            <p:nvPr/>
          </p:nvSpPr>
          <p:spPr>
            <a:xfrm>
              <a:off x="0" y="0"/>
              <a:ext cx="38100" cy="432562"/>
            </a:xfrm>
            <a:custGeom>
              <a:avLst/>
              <a:gdLst/>
              <a:ahLst/>
              <a:cxnLst/>
              <a:rect l="l" t="t" r="r" b="b"/>
              <a:pathLst>
                <a:path w="38100" h="432562">
                  <a:moveTo>
                    <a:pt x="0" y="0"/>
                  </a:moveTo>
                  <a:lnTo>
                    <a:pt x="38100" y="0"/>
                  </a:lnTo>
                  <a:lnTo>
                    <a:pt x="38100" y="432562"/>
                  </a:lnTo>
                  <a:lnTo>
                    <a:pt x="0" y="432562"/>
                  </a:lnTo>
                  <a:close/>
                </a:path>
              </a:pathLst>
            </a:custGeom>
            <a:solidFill>
              <a:srgbClr val="C7A2AC"/>
            </a:solidFill>
          </p:spPr>
          <p:txBody>
            <a:bodyPr/>
            <a:lstStyle/>
            <a:p>
              <a:endParaRPr lang="en-US">
                <a:latin typeface="PMingLiU" panose="02020500000000000000" pitchFamily="18" charset="-120"/>
                <a:ea typeface="PMingLiU" panose="02020500000000000000" pitchFamily="18" charset="-120"/>
              </a:endParaRPr>
            </a:p>
          </p:txBody>
        </p:sp>
      </p:grpSp>
      <p:sp>
        <p:nvSpPr>
          <p:cNvPr id="11" name="TextBox 11"/>
          <p:cNvSpPr txBox="1"/>
          <p:nvPr/>
        </p:nvSpPr>
        <p:spPr>
          <a:xfrm>
            <a:off x="1158259" y="7432719"/>
            <a:ext cx="8675932" cy="439031"/>
          </a:xfrm>
          <a:prstGeom prst="rect">
            <a:avLst/>
          </a:prstGeom>
        </p:spPr>
        <p:txBody>
          <a:bodyPr lIns="0" tIns="0" rIns="0" bIns="0" rtlCol="0" anchor="t">
            <a:spAutoFit/>
          </a:bodyPr>
          <a:lstStyle/>
          <a:p>
            <a:pPr algn="l">
              <a:lnSpc>
                <a:spcPts val="3830"/>
              </a:lnSpc>
            </a:pPr>
            <a:r>
              <a:rPr lang="en-US" sz="2400">
                <a:solidFill>
                  <a:srgbClr val="000000"/>
                </a:solidFill>
                <a:latin typeface="PMingLiU" panose="02020500000000000000" pitchFamily="18" charset="-120"/>
                <a:ea typeface="PMingLiU" panose="02020500000000000000" pitchFamily="18" charset="-120"/>
                <a:cs typeface="Arimo"/>
                <a:sym typeface="Arimo"/>
              </a:rPr>
              <a:t>這進一步強化了實踐高於理論、行動重於沉思的社會偏好。</a:t>
            </a:r>
          </a:p>
        </p:txBody>
      </p:sp>
      <p:grpSp>
        <p:nvGrpSpPr>
          <p:cNvPr id="12" name="Group 12"/>
          <p:cNvGrpSpPr/>
          <p:nvPr/>
        </p:nvGrpSpPr>
        <p:grpSpPr>
          <a:xfrm>
            <a:off x="10657342" y="799462"/>
            <a:ext cx="3741439" cy="5113782"/>
            <a:chOff x="0" y="0"/>
            <a:chExt cx="4988585" cy="6818376"/>
          </a:xfrm>
        </p:grpSpPr>
        <p:sp>
          <p:nvSpPr>
            <p:cNvPr id="13" name="Freeform 13" descr="Bust portrait of Dewey, facing slightly left"/>
            <p:cNvSpPr/>
            <p:nvPr/>
          </p:nvSpPr>
          <p:spPr>
            <a:xfrm>
              <a:off x="0" y="0"/>
              <a:ext cx="4988560" cy="6818376"/>
            </a:xfrm>
            <a:custGeom>
              <a:avLst/>
              <a:gdLst/>
              <a:ahLst/>
              <a:cxnLst/>
              <a:rect l="l" t="t" r="r" b="b"/>
              <a:pathLst>
                <a:path w="4988560" h="6818376">
                  <a:moveTo>
                    <a:pt x="0" y="0"/>
                  </a:moveTo>
                  <a:lnTo>
                    <a:pt x="4988560" y="0"/>
                  </a:lnTo>
                  <a:lnTo>
                    <a:pt x="4988560" y="6818376"/>
                  </a:lnTo>
                  <a:lnTo>
                    <a:pt x="0" y="6818376"/>
                  </a:lnTo>
                  <a:lnTo>
                    <a:pt x="0" y="0"/>
                  </a:lnTo>
                  <a:close/>
                </a:path>
              </a:pathLst>
            </a:custGeom>
            <a:blipFill>
              <a:blip r:embed="rId4"/>
              <a:stretch>
                <a:fillRect l="-50" r="-51"/>
              </a:stretch>
            </a:blipFill>
          </p:spPr>
          <p:txBody>
            <a:bodyPr/>
            <a:lstStyle/>
            <a:p>
              <a:endParaRPr lang="en-US">
                <a:latin typeface="PMingLiU" panose="02020500000000000000" pitchFamily="18" charset="-120"/>
                <a:ea typeface="PMingLiU" panose="02020500000000000000" pitchFamily="18" charset="-120"/>
              </a:endParaRPr>
            </a:p>
          </p:txBody>
        </p:sp>
      </p:grpSp>
      <p:grpSp>
        <p:nvGrpSpPr>
          <p:cNvPr id="14" name="Group 14"/>
          <p:cNvGrpSpPr/>
          <p:nvPr/>
        </p:nvGrpSpPr>
        <p:grpSpPr>
          <a:xfrm>
            <a:off x="13655288" y="4883582"/>
            <a:ext cx="3474453" cy="4630798"/>
            <a:chOff x="0" y="0"/>
            <a:chExt cx="4632604" cy="6174397"/>
          </a:xfrm>
        </p:grpSpPr>
        <p:sp>
          <p:nvSpPr>
            <p:cNvPr id="15" name="Freeform 15" descr="A black and white photograph of James"/>
            <p:cNvSpPr/>
            <p:nvPr/>
          </p:nvSpPr>
          <p:spPr>
            <a:xfrm>
              <a:off x="0" y="0"/>
              <a:ext cx="4632579" cy="6174359"/>
            </a:xfrm>
            <a:custGeom>
              <a:avLst/>
              <a:gdLst/>
              <a:ahLst/>
              <a:cxnLst/>
              <a:rect l="l" t="t" r="r" b="b"/>
              <a:pathLst>
                <a:path w="4632579" h="6174359">
                  <a:moveTo>
                    <a:pt x="0" y="0"/>
                  </a:moveTo>
                  <a:lnTo>
                    <a:pt x="4632579" y="0"/>
                  </a:lnTo>
                  <a:lnTo>
                    <a:pt x="4632579" y="6174359"/>
                  </a:lnTo>
                  <a:lnTo>
                    <a:pt x="0" y="6174359"/>
                  </a:lnTo>
                  <a:lnTo>
                    <a:pt x="0" y="0"/>
                  </a:lnTo>
                  <a:close/>
                </a:path>
              </a:pathLst>
            </a:custGeom>
            <a:blipFill>
              <a:blip r:embed="rId5"/>
              <a:stretch>
                <a:fillRect t="-29" b="-29"/>
              </a:stretch>
            </a:blipFill>
          </p:spPr>
          <p:txBody>
            <a:bodyPr/>
            <a:lstStyle/>
            <a:p>
              <a:endParaRPr lang="en-US">
                <a:latin typeface="PMingLiU" panose="02020500000000000000" pitchFamily="18" charset="-120"/>
                <a:ea typeface="PMingLiU" panose="02020500000000000000" pitchFamily="18" charset="-120"/>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5EC8B-47F2-594C-3711-356E8F66D38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C2DD8E4-C3DE-5F18-BA12-E0DDDD5625D1}"/>
              </a:ext>
            </a:extLst>
          </p:cNvPr>
          <p:cNvSpPr/>
          <p:nvPr/>
        </p:nvSpPr>
        <p:spPr>
          <a:xfrm>
            <a:off x="0" y="21166"/>
            <a:ext cx="18296467" cy="10380133"/>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latin typeface="PMingLiU" panose="02020500000000000000" pitchFamily="18" charset="-120"/>
              <a:ea typeface="PMingLiU" panose="02020500000000000000" pitchFamily="18" charset="-120"/>
            </a:endParaRPr>
          </a:p>
        </p:txBody>
      </p:sp>
      <p:sp>
        <p:nvSpPr>
          <p:cNvPr id="3" name="TextBox 3">
            <a:extLst>
              <a:ext uri="{FF2B5EF4-FFF2-40B4-BE49-F238E27FC236}">
                <a16:creationId xmlns:a16="http://schemas.microsoft.com/office/drawing/2014/main" id="{FEEEE2E0-478D-BCEB-B727-8DD112C316C7}"/>
              </a:ext>
            </a:extLst>
          </p:cNvPr>
          <p:cNvSpPr txBox="1"/>
          <p:nvPr/>
        </p:nvSpPr>
        <p:spPr>
          <a:xfrm>
            <a:off x="703793" y="1327210"/>
            <a:ext cx="4897336" cy="1768113"/>
          </a:xfrm>
          <a:prstGeom prst="rect">
            <a:avLst/>
          </a:prstGeom>
        </p:spPr>
        <p:txBody>
          <a:bodyPr wrap="square" lIns="0" tIns="0" rIns="0" bIns="0" rtlCol="0" anchor="t">
            <a:spAutoFit/>
          </a:bodyPr>
          <a:lstStyle/>
          <a:p>
            <a:pPr algn="l">
              <a:lnSpc>
                <a:spcPts val="7113"/>
              </a:lnSpc>
            </a:pPr>
            <a:r>
              <a:rPr lang="en-US" sz="5700" b="1" dirty="0" err="1">
                <a:solidFill>
                  <a:srgbClr val="787878"/>
                </a:solidFill>
                <a:latin typeface="PMingLiU" panose="02020500000000000000" pitchFamily="18" charset="-120"/>
                <a:ea typeface="PMingLiU" panose="02020500000000000000" pitchFamily="18" charset="-120"/>
                <a:cs typeface="Arimo"/>
                <a:sym typeface="Arimo"/>
              </a:rPr>
              <a:t>實用主義哲學其實並不膚淺</a:t>
            </a:r>
            <a:endParaRPr lang="en-US" sz="5700" b="1" dirty="0">
              <a:solidFill>
                <a:srgbClr val="787878"/>
              </a:solidFill>
              <a:latin typeface="PMingLiU" panose="02020500000000000000" pitchFamily="18" charset="-120"/>
              <a:ea typeface="PMingLiU" panose="02020500000000000000" pitchFamily="18" charset="-120"/>
              <a:cs typeface="Arimo"/>
              <a:sym typeface="Arimo"/>
            </a:endParaRPr>
          </a:p>
        </p:txBody>
      </p:sp>
      <p:grpSp>
        <p:nvGrpSpPr>
          <p:cNvPr id="4" name="Group 4">
            <a:extLst>
              <a:ext uri="{FF2B5EF4-FFF2-40B4-BE49-F238E27FC236}">
                <a16:creationId xmlns:a16="http://schemas.microsoft.com/office/drawing/2014/main" id="{D9CE429A-60E4-53AC-C7B8-AD4E5598535F}"/>
              </a:ext>
            </a:extLst>
          </p:cNvPr>
          <p:cNvGrpSpPr/>
          <p:nvPr/>
        </p:nvGrpSpPr>
        <p:grpSpPr>
          <a:xfrm>
            <a:off x="7162800" y="0"/>
            <a:ext cx="11125200" cy="10287000"/>
            <a:chOff x="0" y="0"/>
            <a:chExt cx="11186693" cy="13716000"/>
          </a:xfrm>
        </p:grpSpPr>
        <p:sp>
          <p:nvSpPr>
            <p:cNvPr id="5" name="Freeform 5">
              <a:extLst>
                <a:ext uri="{FF2B5EF4-FFF2-40B4-BE49-F238E27FC236}">
                  <a16:creationId xmlns:a16="http://schemas.microsoft.com/office/drawing/2014/main" id="{4D7FC37D-586B-453F-DB30-7DD11E861376}"/>
                </a:ext>
              </a:extLst>
            </p:cNvPr>
            <p:cNvSpPr/>
            <p:nvPr/>
          </p:nvSpPr>
          <p:spPr>
            <a:xfrm>
              <a:off x="0" y="0"/>
              <a:ext cx="11186668" cy="13716000"/>
            </a:xfrm>
            <a:custGeom>
              <a:avLst/>
              <a:gdLst/>
              <a:ahLst/>
              <a:cxnLst/>
              <a:rect l="l" t="t" r="r" b="b"/>
              <a:pathLst>
                <a:path w="11186668" h="13716000">
                  <a:moveTo>
                    <a:pt x="0" y="1727708"/>
                  </a:moveTo>
                  <a:cubicBezTo>
                    <a:pt x="0" y="773557"/>
                    <a:pt x="773557" y="0"/>
                    <a:pt x="1727708" y="0"/>
                  </a:cubicBezTo>
                  <a:lnTo>
                    <a:pt x="9458960" y="0"/>
                  </a:lnTo>
                  <a:cubicBezTo>
                    <a:pt x="10413111" y="0"/>
                    <a:pt x="11186668" y="773557"/>
                    <a:pt x="11186668" y="1727708"/>
                  </a:cubicBezTo>
                  <a:lnTo>
                    <a:pt x="11186668" y="11988292"/>
                  </a:lnTo>
                  <a:cubicBezTo>
                    <a:pt x="11186668" y="12942443"/>
                    <a:pt x="10413111" y="13716000"/>
                    <a:pt x="9458960" y="13716000"/>
                  </a:cubicBezTo>
                  <a:lnTo>
                    <a:pt x="1727708" y="13716000"/>
                  </a:lnTo>
                  <a:cubicBezTo>
                    <a:pt x="773557" y="13716000"/>
                    <a:pt x="0" y="12942443"/>
                    <a:pt x="0" y="11988292"/>
                  </a:cubicBezTo>
                  <a:close/>
                </a:path>
              </a:pathLst>
            </a:custGeom>
            <a:solidFill>
              <a:srgbClr val="C7A2AC"/>
            </a:solidFill>
          </p:spPr>
          <p:txBody>
            <a:bodyPr/>
            <a:lstStyle/>
            <a:p>
              <a:endParaRPr lang="en-US">
                <a:latin typeface="PMingLiU" panose="02020500000000000000" pitchFamily="18" charset="-120"/>
                <a:ea typeface="PMingLiU" panose="02020500000000000000" pitchFamily="18" charset="-120"/>
              </a:endParaRPr>
            </a:p>
          </p:txBody>
        </p:sp>
      </p:grpSp>
      <p:sp>
        <p:nvSpPr>
          <p:cNvPr id="7" name="TextBox 7">
            <a:extLst>
              <a:ext uri="{FF2B5EF4-FFF2-40B4-BE49-F238E27FC236}">
                <a16:creationId xmlns:a16="http://schemas.microsoft.com/office/drawing/2014/main" id="{910DFCBC-8B3C-FABA-0259-6B88414EF1B9}"/>
              </a:ext>
            </a:extLst>
          </p:cNvPr>
          <p:cNvSpPr txBox="1"/>
          <p:nvPr/>
        </p:nvSpPr>
        <p:spPr>
          <a:xfrm>
            <a:off x="703793" y="4000500"/>
            <a:ext cx="6078007" cy="5312160"/>
          </a:xfrm>
          <a:prstGeom prst="rect">
            <a:avLst/>
          </a:prstGeom>
        </p:spPr>
        <p:txBody>
          <a:bodyPr wrap="square" lIns="0" tIns="0" rIns="0" bIns="0" rtlCol="0" anchor="t">
            <a:spAutoFit/>
          </a:bodyPr>
          <a:lstStyle/>
          <a:p>
            <a:pPr>
              <a:lnSpc>
                <a:spcPts val="3830"/>
              </a:lnSpc>
            </a:pPr>
            <a:r>
              <a:rPr lang="ja-JP" altLang="en-US" sz="2400">
                <a:solidFill>
                  <a:srgbClr val="000000"/>
                </a:solidFill>
                <a:latin typeface="PMingLiU" panose="02020500000000000000" pitchFamily="18" charset="-120"/>
                <a:ea typeface="PMingLiU" panose="02020500000000000000" pitchFamily="18" charset="-120"/>
                <a:cs typeface="Arimo"/>
                <a:sym typeface="Arimo"/>
              </a:rPr>
              <a:t>美國哲學家查爾斯</a:t>
            </a:r>
            <a:r>
              <a:rPr lang="en-US" altLang="ja-JP" sz="2400" dirty="0">
                <a:solidFill>
                  <a:srgbClr val="000000"/>
                </a:solidFill>
                <a:latin typeface="PMingLiU" panose="02020500000000000000" pitchFamily="18" charset="-120"/>
                <a:ea typeface="PMingLiU" panose="02020500000000000000" pitchFamily="18" charset="-120"/>
                <a:cs typeface="Arimo"/>
                <a:sym typeface="Arimo"/>
              </a:rPr>
              <a:t>‧</a:t>
            </a:r>
            <a:r>
              <a:rPr lang="ja-JP" altLang="en-US" sz="2400">
                <a:solidFill>
                  <a:srgbClr val="000000"/>
                </a:solidFill>
                <a:latin typeface="PMingLiU" panose="02020500000000000000" pitchFamily="18" charset="-120"/>
                <a:ea typeface="PMingLiU" panose="02020500000000000000" pitchFamily="18" charset="-120"/>
                <a:cs typeface="Arimo"/>
                <a:sym typeface="Arimo"/>
              </a:rPr>
              <a:t>桑德斯</a:t>
            </a:r>
            <a:r>
              <a:rPr lang="en-US" altLang="ja-JP" sz="2400" dirty="0">
                <a:solidFill>
                  <a:srgbClr val="000000"/>
                </a:solidFill>
                <a:latin typeface="PMingLiU" panose="02020500000000000000" pitchFamily="18" charset="-120"/>
                <a:ea typeface="PMingLiU" panose="02020500000000000000" pitchFamily="18" charset="-120"/>
                <a:cs typeface="Arimo"/>
                <a:sym typeface="Arimo"/>
              </a:rPr>
              <a:t>‧</a:t>
            </a:r>
            <a:r>
              <a:rPr lang="ja-JP" altLang="en-US" sz="2400">
                <a:solidFill>
                  <a:srgbClr val="000000"/>
                </a:solidFill>
                <a:latin typeface="PMingLiU" panose="02020500000000000000" pitchFamily="18" charset="-120"/>
                <a:ea typeface="PMingLiU" panose="02020500000000000000" pitchFamily="18" charset="-120"/>
                <a:cs typeface="Arimo"/>
                <a:sym typeface="Arimo"/>
              </a:rPr>
              <a:t>皮爾斯（</a:t>
            </a:r>
            <a:r>
              <a:rPr lang="en-US" sz="2400" dirty="0">
                <a:solidFill>
                  <a:srgbClr val="000000"/>
                </a:solidFill>
                <a:latin typeface="PMingLiU" panose="02020500000000000000" pitchFamily="18" charset="-120"/>
                <a:ea typeface="PMingLiU" panose="02020500000000000000" pitchFamily="18" charset="-120"/>
                <a:cs typeface="Arimo"/>
                <a:sym typeface="Arimo"/>
              </a:rPr>
              <a:t>Charles Sanders Peirce）</a:t>
            </a:r>
            <a:r>
              <a:rPr lang="ja-JP" altLang="en-US" sz="2400">
                <a:solidFill>
                  <a:srgbClr val="000000"/>
                </a:solidFill>
                <a:latin typeface="PMingLiU" panose="02020500000000000000" pitchFamily="18" charset="-120"/>
                <a:ea typeface="PMingLiU" panose="02020500000000000000" pitchFamily="18" charset="-120"/>
                <a:cs typeface="Arimo"/>
                <a:sym typeface="Arimo"/>
              </a:rPr>
              <a:t>於</a:t>
            </a:r>
            <a:r>
              <a:rPr lang="en-US" altLang="ja-JP" sz="2400" dirty="0">
                <a:solidFill>
                  <a:srgbClr val="000000"/>
                </a:solidFill>
                <a:latin typeface="PMingLiU" panose="02020500000000000000" pitchFamily="18" charset="-120"/>
                <a:ea typeface="PMingLiU" panose="02020500000000000000" pitchFamily="18" charset="-120"/>
                <a:cs typeface="Arimo"/>
                <a:sym typeface="Arimo"/>
              </a:rPr>
              <a:t>19</a:t>
            </a:r>
            <a:r>
              <a:rPr lang="ja-JP" altLang="en-US" sz="2400">
                <a:solidFill>
                  <a:srgbClr val="000000"/>
                </a:solidFill>
                <a:latin typeface="PMingLiU" panose="02020500000000000000" pitchFamily="18" charset="-120"/>
                <a:ea typeface="PMingLiU" panose="02020500000000000000" pitchFamily="18" charset="-120"/>
                <a:cs typeface="Arimo"/>
                <a:sym typeface="Arimo"/>
              </a:rPr>
              <a:t>世紀</a:t>
            </a:r>
            <a:r>
              <a:rPr lang="en-US" altLang="ja-JP" sz="2400" dirty="0">
                <a:solidFill>
                  <a:srgbClr val="000000"/>
                </a:solidFill>
                <a:latin typeface="PMingLiU" panose="02020500000000000000" pitchFamily="18" charset="-120"/>
                <a:ea typeface="PMingLiU" panose="02020500000000000000" pitchFamily="18" charset="-120"/>
                <a:cs typeface="Arimo"/>
                <a:sym typeface="Arimo"/>
              </a:rPr>
              <a:t>70</a:t>
            </a:r>
            <a:r>
              <a:rPr lang="ja-JP" altLang="en-US" sz="2400">
                <a:solidFill>
                  <a:srgbClr val="000000"/>
                </a:solidFill>
                <a:latin typeface="PMingLiU" panose="02020500000000000000" pitchFamily="18" charset="-120"/>
                <a:ea typeface="PMingLiU" panose="02020500000000000000" pitchFamily="18" charset="-120"/>
                <a:cs typeface="Arimo"/>
                <a:sym typeface="Arimo"/>
              </a:rPr>
              <a:t>年代首次提出了實用主義的核心思想，尤其體現在他具有里程碑意義的論文</a:t>
            </a:r>
            <a:r>
              <a:rPr lang="en-US" altLang="ja-JP" sz="2400" dirty="0">
                <a:solidFill>
                  <a:srgbClr val="000000"/>
                </a:solidFill>
                <a:latin typeface="PMingLiU" panose="02020500000000000000" pitchFamily="18" charset="-120"/>
                <a:ea typeface="PMingLiU" panose="02020500000000000000" pitchFamily="18" charset="-120"/>
                <a:cs typeface="Arimo"/>
                <a:sym typeface="Arimo"/>
              </a:rPr>
              <a:t>《</a:t>
            </a:r>
            <a:r>
              <a:rPr lang="ja-JP" altLang="en-US" sz="2400">
                <a:solidFill>
                  <a:srgbClr val="000000"/>
                </a:solidFill>
                <a:latin typeface="PMingLiU" panose="02020500000000000000" pitchFamily="18" charset="-120"/>
                <a:ea typeface="PMingLiU" panose="02020500000000000000" pitchFamily="18" charset="-120"/>
                <a:cs typeface="Arimo"/>
                <a:sym typeface="Arimo"/>
              </a:rPr>
              <a:t>如何使我們的想法清晰</a:t>
            </a:r>
            <a:r>
              <a:rPr lang="en-US" altLang="ja-JP" sz="2400" dirty="0">
                <a:solidFill>
                  <a:srgbClr val="000000"/>
                </a:solidFill>
                <a:latin typeface="PMingLiU" panose="02020500000000000000" pitchFamily="18" charset="-120"/>
                <a:ea typeface="PMingLiU" panose="02020500000000000000" pitchFamily="18" charset="-120"/>
                <a:cs typeface="Arimo"/>
                <a:sym typeface="Arimo"/>
              </a:rPr>
              <a:t>》</a:t>
            </a:r>
            <a:r>
              <a:rPr lang="ja-JP" altLang="en-US" sz="2400">
                <a:solidFill>
                  <a:srgbClr val="000000"/>
                </a:solidFill>
                <a:latin typeface="PMingLiU" panose="02020500000000000000" pitchFamily="18" charset="-120"/>
                <a:ea typeface="PMingLiU" panose="02020500000000000000" pitchFamily="18" charset="-120"/>
                <a:cs typeface="Arimo"/>
                <a:sym typeface="Arimo"/>
              </a:rPr>
              <a:t>和</a:t>
            </a:r>
            <a:r>
              <a:rPr lang="en-US" altLang="ja-JP" sz="2400" dirty="0">
                <a:solidFill>
                  <a:srgbClr val="000000"/>
                </a:solidFill>
                <a:latin typeface="PMingLiU" panose="02020500000000000000" pitchFamily="18" charset="-120"/>
                <a:ea typeface="PMingLiU" panose="02020500000000000000" pitchFamily="18" charset="-120"/>
                <a:cs typeface="Arimo"/>
                <a:sym typeface="Arimo"/>
              </a:rPr>
              <a:t>《</a:t>
            </a:r>
            <a:r>
              <a:rPr lang="ja-JP" altLang="en-US" sz="2400">
                <a:solidFill>
                  <a:srgbClr val="000000"/>
                </a:solidFill>
                <a:latin typeface="PMingLiU" panose="02020500000000000000" pitchFamily="18" charset="-120"/>
                <a:ea typeface="PMingLiU" panose="02020500000000000000" pitchFamily="18" charset="-120"/>
                <a:cs typeface="Arimo"/>
                <a:sym typeface="Arimo"/>
              </a:rPr>
              <a:t>信念的固著</a:t>
            </a:r>
            <a:r>
              <a:rPr lang="en-US" altLang="ja-JP" sz="2400" dirty="0">
                <a:solidFill>
                  <a:srgbClr val="000000"/>
                </a:solidFill>
                <a:latin typeface="PMingLiU" panose="02020500000000000000" pitchFamily="18" charset="-120"/>
                <a:ea typeface="PMingLiU" panose="02020500000000000000" pitchFamily="18" charset="-120"/>
                <a:cs typeface="Arimo"/>
                <a:sym typeface="Arimo"/>
              </a:rPr>
              <a:t>》</a:t>
            </a:r>
            <a:r>
              <a:rPr lang="ja-JP" altLang="en-US" sz="2400">
                <a:solidFill>
                  <a:srgbClr val="000000"/>
                </a:solidFill>
                <a:latin typeface="PMingLiU" panose="02020500000000000000" pitchFamily="18" charset="-120"/>
                <a:ea typeface="PMingLiU" panose="02020500000000000000" pitchFamily="18" charset="-120"/>
                <a:cs typeface="Arimo"/>
                <a:sym typeface="Arimo"/>
              </a:rPr>
              <a:t>中。</a:t>
            </a:r>
            <a:endParaRPr lang="en-US" altLang="ja-JP" sz="2400" dirty="0">
              <a:solidFill>
                <a:srgbClr val="000000"/>
              </a:solidFill>
              <a:latin typeface="PMingLiU" panose="02020500000000000000" pitchFamily="18" charset="-120"/>
              <a:ea typeface="PMingLiU" panose="02020500000000000000" pitchFamily="18" charset="-120"/>
              <a:cs typeface="Arimo"/>
              <a:sym typeface="Arimo"/>
            </a:endParaRPr>
          </a:p>
          <a:p>
            <a:pPr>
              <a:lnSpc>
                <a:spcPts val="3830"/>
              </a:lnSpc>
            </a:pPr>
            <a:endParaRPr lang="en-US" altLang="ja-JP" sz="2400" dirty="0">
              <a:solidFill>
                <a:srgbClr val="000000"/>
              </a:solidFill>
              <a:latin typeface="PMingLiU" panose="02020500000000000000" pitchFamily="18" charset="-120"/>
              <a:ea typeface="PMingLiU" panose="02020500000000000000" pitchFamily="18" charset="-120"/>
              <a:cs typeface="Arimo"/>
              <a:sym typeface="Arimo"/>
            </a:endParaRPr>
          </a:p>
          <a:p>
            <a:pPr>
              <a:lnSpc>
                <a:spcPts val="3830"/>
              </a:lnSpc>
            </a:pPr>
            <a:r>
              <a:rPr lang="ja-JP" altLang="en-US" sz="2400">
                <a:solidFill>
                  <a:srgbClr val="000000"/>
                </a:solidFill>
                <a:latin typeface="PMingLiU" panose="02020500000000000000" pitchFamily="18" charset="-120"/>
                <a:ea typeface="PMingLiU" panose="02020500000000000000" pitchFamily="18" charset="-120"/>
                <a:cs typeface="Arimo"/>
                <a:sym typeface="Arimo"/>
              </a:rPr>
              <a:t>他的核心前提（實用主義準則）是一種透過考察我們預期產生的實際、可觀察的效果來闡明複雜概念意義的方法。其實這是一套對知識論、邏輯學、科學哲學具有深遠影響的思想體系。</a:t>
            </a:r>
            <a:endParaRPr lang="en-US" sz="2400" dirty="0">
              <a:solidFill>
                <a:srgbClr val="000000"/>
              </a:solidFill>
              <a:latin typeface="PMingLiU" panose="02020500000000000000" pitchFamily="18" charset="-120"/>
              <a:ea typeface="PMingLiU" panose="02020500000000000000" pitchFamily="18" charset="-120"/>
              <a:cs typeface="Arimo"/>
              <a:sym typeface="Arimo"/>
            </a:endParaRPr>
          </a:p>
        </p:txBody>
      </p:sp>
      <p:pic>
        <p:nvPicPr>
          <p:cNvPr id="16" name="Picture 15">
            <a:extLst>
              <a:ext uri="{FF2B5EF4-FFF2-40B4-BE49-F238E27FC236}">
                <a16:creationId xmlns:a16="http://schemas.microsoft.com/office/drawing/2014/main" id="{FE65E48B-27E3-167F-E726-0AEDF3A9743C}"/>
              </a:ext>
            </a:extLst>
          </p:cNvPr>
          <p:cNvPicPr>
            <a:picLocks noChangeAspect="1"/>
          </p:cNvPicPr>
          <p:nvPr/>
        </p:nvPicPr>
        <p:blipFill>
          <a:blip r:embed="rId4"/>
          <a:stretch>
            <a:fillRect/>
          </a:stretch>
        </p:blipFill>
        <p:spPr>
          <a:xfrm>
            <a:off x="8905722" y="2705100"/>
            <a:ext cx="8699562" cy="6886108"/>
          </a:xfrm>
          <a:prstGeom prst="rect">
            <a:avLst/>
          </a:prstGeom>
        </p:spPr>
      </p:pic>
      <p:pic>
        <p:nvPicPr>
          <p:cNvPr id="18" name="Picture 17" descr="undefined">
            <a:extLst>
              <a:ext uri="{FF2B5EF4-FFF2-40B4-BE49-F238E27FC236}">
                <a16:creationId xmlns:a16="http://schemas.microsoft.com/office/drawing/2014/main" id="{26D097AE-42BB-4A46-6E74-B917DC7EAA7E}"/>
              </a:ext>
            </a:extLst>
          </p:cNvPr>
          <p:cNvPicPr>
            <a:picLocks noChangeAspect="1"/>
          </p:cNvPicPr>
          <p:nvPr/>
        </p:nvPicPr>
        <p:blipFill>
          <a:blip r:embed="rId5"/>
          <a:stretch>
            <a:fillRect/>
          </a:stretch>
        </p:blipFill>
        <p:spPr>
          <a:xfrm>
            <a:off x="7610481" y="821988"/>
            <a:ext cx="2590481" cy="3537626"/>
          </a:xfrm>
          <a:prstGeom prst="rect">
            <a:avLst/>
          </a:prstGeom>
        </p:spPr>
      </p:pic>
    </p:spTree>
    <p:extLst>
      <p:ext uri="{BB962C8B-B14F-4D97-AF65-F5344CB8AC3E}">
        <p14:creationId xmlns:p14="http://schemas.microsoft.com/office/powerpoint/2010/main" val="40157508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905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latin typeface="PMingLiU" panose="02020500000000000000" pitchFamily="18" charset="-120"/>
              <a:ea typeface="PMingLiU" panose="02020500000000000000" pitchFamily="18" charset="-120"/>
            </a:endParaRPr>
          </a:p>
        </p:txBody>
      </p:sp>
      <p:grpSp>
        <p:nvGrpSpPr>
          <p:cNvPr id="3" name="Group 3"/>
          <p:cNvGrpSpPr/>
          <p:nvPr/>
        </p:nvGrpSpPr>
        <p:grpSpPr>
          <a:xfrm>
            <a:off x="0" y="0"/>
            <a:ext cx="6858000" cy="10287000"/>
            <a:chOff x="0" y="0"/>
            <a:chExt cx="9144000" cy="13716000"/>
          </a:xfrm>
        </p:grpSpPr>
        <p:sp>
          <p:nvSpPr>
            <p:cNvPr id="4" name="Freeform 4" descr="preencoded.png"/>
            <p:cNvSpPr/>
            <p:nvPr/>
          </p:nvSpPr>
          <p:spPr>
            <a:xfrm>
              <a:off x="0" y="0"/>
              <a:ext cx="9144000" cy="13716000"/>
            </a:xfrm>
            <a:custGeom>
              <a:avLst/>
              <a:gdLst/>
              <a:ahLst/>
              <a:cxnLst/>
              <a:rect l="l" t="t" r="r" b="b"/>
              <a:pathLst>
                <a:path w="9144000" h="13716000">
                  <a:moveTo>
                    <a:pt x="0" y="0"/>
                  </a:moveTo>
                  <a:lnTo>
                    <a:pt x="9144000" y="0"/>
                  </a:lnTo>
                  <a:lnTo>
                    <a:pt x="9144000" y="13716000"/>
                  </a:lnTo>
                  <a:lnTo>
                    <a:pt x="0" y="13716000"/>
                  </a:lnTo>
                  <a:lnTo>
                    <a:pt x="0" y="0"/>
                  </a:lnTo>
                  <a:close/>
                </a:path>
              </a:pathLst>
            </a:custGeom>
            <a:blipFill>
              <a:blip r:embed="rId4"/>
              <a:stretch>
                <a:fillRect/>
              </a:stretch>
            </a:blipFill>
          </p:spPr>
          <p:txBody>
            <a:bodyPr/>
            <a:lstStyle/>
            <a:p>
              <a:endParaRPr lang="en-US">
                <a:latin typeface="PMingLiU" panose="02020500000000000000" pitchFamily="18" charset="-120"/>
                <a:ea typeface="PMingLiU" panose="02020500000000000000" pitchFamily="18" charset="-120"/>
              </a:endParaRPr>
            </a:p>
          </p:txBody>
        </p:sp>
      </p:grpSp>
      <p:grpSp>
        <p:nvGrpSpPr>
          <p:cNvPr id="5" name="Group 5"/>
          <p:cNvGrpSpPr/>
          <p:nvPr/>
        </p:nvGrpSpPr>
        <p:grpSpPr>
          <a:xfrm>
            <a:off x="7669406" y="1449438"/>
            <a:ext cx="9539602" cy="2406406"/>
            <a:chOff x="0" y="0"/>
            <a:chExt cx="12719469" cy="3208541"/>
          </a:xfrm>
        </p:grpSpPr>
        <p:sp>
          <p:nvSpPr>
            <p:cNvPr id="6" name="Freeform 6"/>
            <p:cNvSpPr/>
            <p:nvPr/>
          </p:nvSpPr>
          <p:spPr>
            <a:xfrm>
              <a:off x="0" y="0"/>
              <a:ext cx="12719431" cy="3208528"/>
            </a:xfrm>
            <a:custGeom>
              <a:avLst/>
              <a:gdLst/>
              <a:ahLst/>
              <a:cxnLst/>
              <a:rect l="l" t="t" r="r" b="b"/>
              <a:pathLst>
                <a:path w="12719431" h="3208528">
                  <a:moveTo>
                    <a:pt x="0" y="1604264"/>
                  </a:moveTo>
                  <a:cubicBezTo>
                    <a:pt x="0" y="718312"/>
                    <a:pt x="718312" y="0"/>
                    <a:pt x="1604264" y="0"/>
                  </a:cubicBezTo>
                  <a:lnTo>
                    <a:pt x="11115167" y="0"/>
                  </a:lnTo>
                  <a:cubicBezTo>
                    <a:pt x="12001119" y="0"/>
                    <a:pt x="12719431" y="718312"/>
                    <a:pt x="12719431" y="1604264"/>
                  </a:cubicBezTo>
                  <a:cubicBezTo>
                    <a:pt x="12719431" y="2490216"/>
                    <a:pt x="12001246" y="3208528"/>
                    <a:pt x="11115167" y="3208528"/>
                  </a:cubicBezTo>
                  <a:lnTo>
                    <a:pt x="1604264" y="3208528"/>
                  </a:lnTo>
                  <a:cubicBezTo>
                    <a:pt x="718312" y="3208528"/>
                    <a:pt x="0" y="2490343"/>
                    <a:pt x="0" y="1604264"/>
                  </a:cubicBezTo>
                  <a:close/>
                </a:path>
              </a:pathLst>
            </a:custGeom>
            <a:solidFill>
              <a:srgbClr val="ECDFE3"/>
            </a:solidFill>
          </p:spPr>
          <p:txBody>
            <a:bodyPr/>
            <a:lstStyle/>
            <a:p>
              <a:endParaRPr lang="en-US">
                <a:latin typeface="PMingLiU" panose="02020500000000000000" pitchFamily="18" charset="-120"/>
                <a:ea typeface="PMingLiU" panose="02020500000000000000" pitchFamily="18" charset="-120"/>
              </a:endParaRPr>
            </a:p>
          </p:txBody>
        </p:sp>
      </p:grpSp>
      <p:sp>
        <p:nvSpPr>
          <p:cNvPr id="7" name="TextBox 7"/>
          <p:cNvSpPr txBox="1"/>
          <p:nvPr/>
        </p:nvSpPr>
        <p:spPr>
          <a:xfrm>
            <a:off x="8683676" y="1832600"/>
            <a:ext cx="9807178" cy="1768113"/>
          </a:xfrm>
          <a:prstGeom prst="rect">
            <a:avLst/>
          </a:prstGeom>
        </p:spPr>
        <p:txBody>
          <a:bodyPr lIns="0" tIns="0" rIns="0" bIns="0" rtlCol="0" anchor="t">
            <a:spAutoFit/>
          </a:bodyPr>
          <a:lstStyle/>
          <a:p>
            <a:pPr algn="l">
              <a:lnSpc>
                <a:spcPts val="7113"/>
              </a:lnSpc>
            </a:pPr>
            <a:r>
              <a:rPr lang="en-US" sz="5700">
                <a:solidFill>
                  <a:srgbClr val="787878"/>
                </a:solidFill>
                <a:latin typeface="PMingLiU" panose="02020500000000000000" pitchFamily="18" charset="-120"/>
                <a:ea typeface="PMingLiU" panose="02020500000000000000" pitchFamily="18" charset="-120"/>
                <a:cs typeface="Arimo"/>
                <a:sym typeface="Arimo"/>
              </a:rPr>
              <a:t>普及教育與進步主義</a:t>
            </a:r>
          </a:p>
          <a:p>
            <a:pPr algn="l">
              <a:lnSpc>
                <a:spcPts val="7113"/>
              </a:lnSpc>
            </a:pPr>
            <a:r>
              <a:rPr lang="en-US" sz="5700">
                <a:solidFill>
                  <a:srgbClr val="787878"/>
                </a:solidFill>
                <a:latin typeface="PMingLiU" panose="02020500000000000000" pitchFamily="18" charset="-120"/>
                <a:ea typeface="PMingLiU" panose="02020500000000000000" pitchFamily="18" charset="-120"/>
                <a:cs typeface="Arimo"/>
                <a:sym typeface="Arimo"/>
              </a:rPr>
              <a:t>對智性的雙重夾擊</a:t>
            </a:r>
          </a:p>
        </p:txBody>
      </p:sp>
      <p:sp>
        <p:nvSpPr>
          <p:cNvPr id="8" name="TextBox 8"/>
          <p:cNvSpPr txBox="1"/>
          <p:nvPr/>
        </p:nvSpPr>
        <p:spPr>
          <a:xfrm>
            <a:off x="7669406" y="4411223"/>
            <a:ext cx="9807178" cy="926344"/>
          </a:xfrm>
          <a:prstGeom prst="rect">
            <a:avLst/>
          </a:prstGeom>
        </p:spPr>
        <p:txBody>
          <a:bodyPr lIns="0" tIns="0" rIns="0" bIns="0" rtlCol="0" anchor="t">
            <a:spAutoFit/>
          </a:bodyPr>
          <a:lstStyle/>
          <a:p>
            <a:pPr algn="l">
              <a:lnSpc>
                <a:spcPts val="3830"/>
              </a:lnSpc>
            </a:pPr>
            <a:r>
              <a:rPr lang="en-US" sz="2400" dirty="0" err="1">
                <a:solidFill>
                  <a:srgbClr val="6E6666"/>
                </a:solidFill>
                <a:latin typeface="PMingLiU" panose="02020500000000000000" pitchFamily="18" charset="-120"/>
                <a:ea typeface="PMingLiU" panose="02020500000000000000" pitchFamily="18" charset="-120"/>
                <a:cs typeface="Arimo"/>
                <a:sym typeface="Arimo"/>
              </a:rPr>
              <a:t>普及教育在擴大受眾的同時，其核心主導權逐漸被對學術智性持懷疑態度的教育家所掌控</a:t>
            </a:r>
            <a:r>
              <a:rPr lang="en-US" sz="2400" dirty="0">
                <a:solidFill>
                  <a:srgbClr val="6E6666"/>
                </a:solidFill>
                <a:latin typeface="PMingLiU" panose="02020500000000000000" pitchFamily="18" charset="-120"/>
                <a:ea typeface="PMingLiU" panose="02020500000000000000" pitchFamily="18" charset="-120"/>
                <a:cs typeface="Arimo"/>
                <a:sym typeface="Arimo"/>
              </a:rPr>
              <a:t>。</a:t>
            </a:r>
          </a:p>
        </p:txBody>
      </p:sp>
      <p:sp>
        <p:nvSpPr>
          <p:cNvPr id="9" name="TextBox 9"/>
          <p:cNvSpPr txBox="1"/>
          <p:nvPr/>
        </p:nvSpPr>
        <p:spPr>
          <a:xfrm>
            <a:off x="9419930" y="6318352"/>
            <a:ext cx="4559798" cy="422423"/>
          </a:xfrm>
          <a:prstGeom prst="rect">
            <a:avLst/>
          </a:prstGeom>
        </p:spPr>
        <p:txBody>
          <a:bodyPr lIns="0" tIns="0" rIns="0" bIns="0" rtlCol="0" anchor="t">
            <a:spAutoFit/>
          </a:bodyPr>
          <a:lstStyle/>
          <a:p>
            <a:pPr algn="l">
              <a:lnSpc>
                <a:spcPts val="3494"/>
              </a:lnSpc>
            </a:pPr>
            <a:r>
              <a:rPr lang="en-US" sz="2799" b="1">
                <a:solidFill>
                  <a:srgbClr val="6E6666"/>
                </a:solidFill>
                <a:latin typeface="PMingLiU" panose="02020500000000000000" pitchFamily="18" charset="-120"/>
                <a:ea typeface="PMingLiU" panose="02020500000000000000" pitchFamily="18" charset="-120"/>
                <a:cs typeface="Arimo Bold"/>
                <a:sym typeface="Arimo Bold"/>
              </a:rPr>
              <a:t>拋棄傳統學術學科</a:t>
            </a:r>
          </a:p>
        </p:txBody>
      </p:sp>
      <p:sp>
        <p:nvSpPr>
          <p:cNvPr id="10" name="TextBox 10"/>
          <p:cNvSpPr txBox="1"/>
          <p:nvPr/>
        </p:nvSpPr>
        <p:spPr>
          <a:xfrm>
            <a:off x="9419930" y="6819300"/>
            <a:ext cx="9401470" cy="439031"/>
          </a:xfrm>
          <a:prstGeom prst="rect">
            <a:avLst/>
          </a:prstGeom>
        </p:spPr>
        <p:txBody>
          <a:bodyPr lIns="0" tIns="0" rIns="0" bIns="0" rtlCol="0" anchor="t">
            <a:spAutoFit/>
          </a:bodyPr>
          <a:lstStyle/>
          <a:p>
            <a:pPr algn="l">
              <a:lnSpc>
                <a:spcPts val="3830"/>
              </a:lnSpc>
            </a:pPr>
            <a:r>
              <a:rPr lang="en-US" sz="2400">
                <a:solidFill>
                  <a:srgbClr val="6E6666"/>
                </a:solidFill>
                <a:latin typeface="PMingLiU" panose="02020500000000000000" pitchFamily="18" charset="-120"/>
                <a:ea typeface="PMingLiU" panose="02020500000000000000" pitchFamily="18" charset="-120"/>
                <a:cs typeface="Arimo"/>
                <a:sym typeface="Arimo"/>
              </a:rPr>
              <a:t>教育專家拋棄強調思辨能力與經典文獻閱讀的傳統課程。</a:t>
            </a:r>
          </a:p>
        </p:txBody>
      </p:sp>
      <p:sp>
        <p:nvSpPr>
          <p:cNvPr id="11" name="TextBox 11"/>
          <p:cNvSpPr txBox="1"/>
          <p:nvPr/>
        </p:nvSpPr>
        <p:spPr>
          <a:xfrm>
            <a:off x="9419930" y="7625648"/>
            <a:ext cx="4559798" cy="422423"/>
          </a:xfrm>
          <a:prstGeom prst="rect">
            <a:avLst/>
          </a:prstGeom>
        </p:spPr>
        <p:txBody>
          <a:bodyPr lIns="0" tIns="0" rIns="0" bIns="0" rtlCol="0" anchor="t">
            <a:spAutoFit/>
          </a:bodyPr>
          <a:lstStyle/>
          <a:p>
            <a:pPr algn="l">
              <a:lnSpc>
                <a:spcPts val="3494"/>
              </a:lnSpc>
            </a:pPr>
            <a:r>
              <a:rPr lang="en-US" sz="2799" b="1">
                <a:solidFill>
                  <a:srgbClr val="6E6666"/>
                </a:solidFill>
                <a:latin typeface="PMingLiU" panose="02020500000000000000" pitchFamily="18" charset="-120"/>
                <a:ea typeface="PMingLiU" panose="02020500000000000000" pitchFamily="18" charset="-120"/>
                <a:cs typeface="Arimo Bold"/>
                <a:sym typeface="Arimo Bold"/>
              </a:rPr>
              <a:t>「生活適應教育」</a:t>
            </a:r>
          </a:p>
        </p:txBody>
      </p:sp>
      <p:sp>
        <p:nvSpPr>
          <p:cNvPr id="12" name="TextBox 12"/>
          <p:cNvSpPr txBox="1"/>
          <p:nvPr/>
        </p:nvSpPr>
        <p:spPr>
          <a:xfrm>
            <a:off x="9419930" y="8126606"/>
            <a:ext cx="9401470" cy="439031"/>
          </a:xfrm>
          <a:prstGeom prst="rect">
            <a:avLst/>
          </a:prstGeom>
        </p:spPr>
        <p:txBody>
          <a:bodyPr lIns="0" tIns="0" rIns="0" bIns="0" rtlCol="0" anchor="t">
            <a:spAutoFit/>
          </a:bodyPr>
          <a:lstStyle/>
          <a:p>
            <a:pPr algn="l">
              <a:lnSpc>
                <a:spcPts val="3830"/>
              </a:lnSpc>
            </a:pPr>
            <a:r>
              <a:rPr lang="en-US" sz="2400">
                <a:solidFill>
                  <a:srgbClr val="6E6666"/>
                </a:solidFill>
                <a:latin typeface="PMingLiU" panose="02020500000000000000" pitchFamily="18" charset="-120"/>
                <a:ea typeface="PMingLiU" panose="02020500000000000000" pitchFamily="18" charset="-120"/>
                <a:cs typeface="Arimo"/>
                <a:sym typeface="Arimo"/>
              </a:rPr>
              <a:t>教育目的從「智性卓越」降格為「社會與生活適應」。</a:t>
            </a:r>
          </a:p>
        </p:txBody>
      </p:sp>
      <p:pic>
        <p:nvPicPr>
          <p:cNvPr id="14" name="Graphic 13" descr="Professor female with solid fill">
            <a:extLst>
              <a:ext uri="{FF2B5EF4-FFF2-40B4-BE49-F238E27FC236}">
                <a16:creationId xmlns:a16="http://schemas.microsoft.com/office/drawing/2014/main" id="{7C928046-13CE-DBF1-143A-5A314A2C51B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378876" y="6318352"/>
            <a:ext cx="914400" cy="914400"/>
          </a:xfrm>
          <a:prstGeom prst="rect">
            <a:avLst/>
          </a:prstGeom>
        </p:spPr>
      </p:pic>
      <p:pic>
        <p:nvPicPr>
          <p:cNvPr id="16" name="Graphic 15" descr="Drama with solid fill">
            <a:extLst>
              <a:ext uri="{FF2B5EF4-FFF2-40B4-BE49-F238E27FC236}">
                <a16:creationId xmlns:a16="http://schemas.microsoft.com/office/drawing/2014/main" id="{CE702824-5820-2D40-F634-307BA630D93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395888" y="7669406"/>
            <a:ext cx="914400" cy="9144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latin typeface="PMingLiU" panose="02020500000000000000" pitchFamily="18" charset="-120"/>
              <a:ea typeface="PMingLiU" panose="02020500000000000000" pitchFamily="18" charset="-120"/>
            </a:endParaRPr>
          </a:p>
        </p:txBody>
      </p:sp>
      <p:sp>
        <p:nvSpPr>
          <p:cNvPr id="3" name="TextBox 3"/>
          <p:cNvSpPr txBox="1"/>
          <p:nvPr/>
        </p:nvSpPr>
        <p:spPr>
          <a:xfrm>
            <a:off x="811406" y="1549746"/>
            <a:ext cx="9661922" cy="857607"/>
          </a:xfrm>
          <a:prstGeom prst="rect">
            <a:avLst/>
          </a:prstGeom>
        </p:spPr>
        <p:txBody>
          <a:bodyPr lIns="0" tIns="0" rIns="0" bIns="0" rtlCol="0" anchor="t">
            <a:spAutoFit/>
          </a:bodyPr>
          <a:lstStyle/>
          <a:p>
            <a:pPr algn="l">
              <a:lnSpc>
                <a:spcPts val="7113"/>
              </a:lnSpc>
            </a:pPr>
            <a:r>
              <a:rPr lang="en-US" sz="5700" b="1" dirty="0" err="1">
                <a:solidFill>
                  <a:srgbClr val="787878"/>
                </a:solidFill>
                <a:latin typeface="PMingLiU" panose="02020500000000000000" pitchFamily="18" charset="-120"/>
                <a:ea typeface="PMingLiU" panose="02020500000000000000" pitchFamily="18" charset="-120"/>
                <a:cs typeface="Arimo"/>
                <a:sym typeface="Arimo"/>
              </a:rPr>
              <a:t>國際評核的警示</a:t>
            </a:r>
            <a:endParaRPr lang="en-US" sz="5700" b="1" dirty="0">
              <a:solidFill>
                <a:srgbClr val="787878"/>
              </a:solidFill>
              <a:latin typeface="PMingLiU" panose="02020500000000000000" pitchFamily="18" charset="-120"/>
              <a:ea typeface="PMingLiU" panose="02020500000000000000" pitchFamily="18" charset="-120"/>
              <a:cs typeface="Arimo"/>
              <a:sym typeface="Arimo"/>
            </a:endParaRPr>
          </a:p>
        </p:txBody>
      </p:sp>
      <p:sp>
        <p:nvSpPr>
          <p:cNvPr id="5" name="TextBox 5"/>
          <p:cNvSpPr txBox="1"/>
          <p:nvPr/>
        </p:nvSpPr>
        <p:spPr>
          <a:xfrm>
            <a:off x="1086114" y="3243936"/>
            <a:ext cx="6719890" cy="2249847"/>
          </a:xfrm>
          <a:prstGeom prst="rect">
            <a:avLst/>
          </a:prstGeom>
        </p:spPr>
        <p:txBody>
          <a:bodyPr wrap="square" lIns="0" tIns="0" rIns="0" bIns="0" rtlCol="0" anchor="t">
            <a:spAutoFit/>
          </a:bodyPr>
          <a:lstStyle/>
          <a:p>
            <a:pPr algn="l">
              <a:lnSpc>
                <a:spcPts val="4468"/>
              </a:lnSpc>
            </a:pPr>
            <a:r>
              <a:rPr lang="en-US" sz="2799" dirty="0">
                <a:solidFill>
                  <a:srgbClr val="6E6666"/>
                </a:solidFill>
                <a:latin typeface="PMingLiU" panose="02020500000000000000" pitchFamily="18" charset="-120"/>
                <a:ea typeface="PMingLiU" panose="02020500000000000000" pitchFamily="18" charset="-120"/>
                <a:cs typeface="Arimo"/>
                <a:sym typeface="Arimo"/>
              </a:rPr>
              <a:t>PISA、TIMSS等國際評核考試顯示，美國學生在數學與基礎學術能力方面，常落後於部分東亞與歐洲國家，反映出教育水準的系統性下滑。</a:t>
            </a:r>
          </a:p>
        </p:txBody>
      </p:sp>
      <p:grpSp>
        <p:nvGrpSpPr>
          <p:cNvPr id="6" name="Group 6"/>
          <p:cNvGrpSpPr/>
          <p:nvPr/>
        </p:nvGrpSpPr>
        <p:grpSpPr>
          <a:xfrm>
            <a:off x="8866718" y="1606896"/>
            <a:ext cx="8360578" cy="5523957"/>
            <a:chOff x="0" y="0"/>
            <a:chExt cx="11147438" cy="7365276"/>
          </a:xfrm>
        </p:grpSpPr>
        <p:sp>
          <p:nvSpPr>
            <p:cNvPr id="7" name="Freeform 7"/>
            <p:cNvSpPr/>
            <p:nvPr/>
          </p:nvSpPr>
          <p:spPr>
            <a:xfrm>
              <a:off x="0" y="0"/>
              <a:ext cx="11147425" cy="7365238"/>
            </a:xfrm>
            <a:custGeom>
              <a:avLst/>
              <a:gdLst/>
              <a:ahLst/>
              <a:cxnLst/>
              <a:rect l="l" t="t" r="r" b="b"/>
              <a:pathLst>
                <a:path w="11147425" h="7365238">
                  <a:moveTo>
                    <a:pt x="0" y="0"/>
                  </a:moveTo>
                  <a:lnTo>
                    <a:pt x="11147425" y="0"/>
                  </a:lnTo>
                  <a:lnTo>
                    <a:pt x="11147425" y="7365238"/>
                  </a:lnTo>
                  <a:lnTo>
                    <a:pt x="0" y="7365238"/>
                  </a:lnTo>
                  <a:lnTo>
                    <a:pt x="0" y="0"/>
                  </a:lnTo>
                  <a:close/>
                </a:path>
              </a:pathLst>
            </a:custGeom>
            <a:blipFill>
              <a:blip r:embed="rId4"/>
              <a:stretch>
                <a:fillRect/>
              </a:stretch>
            </a:blipFill>
          </p:spPr>
          <p:txBody>
            <a:bodyPr/>
            <a:lstStyle/>
            <a:p>
              <a:endParaRPr lang="en-US">
                <a:latin typeface="PMingLiU" panose="02020500000000000000" pitchFamily="18" charset="-120"/>
                <a:ea typeface="PMingLiU" panose="02020500000000000000" pitchFamily="18" charset="-120"/>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latin typeface="PMingLiU" panose="02020500000000000000" pitchFamily="18" charset="-120"/>
              <a:ea typeface="PMingLiU" panose="02020500000000000000" pitchFamily="18" charset="-120"/>
            </a:endParaRPr>
          </a:p>
        </p:txBody>
      </p:sp>
      <p:sp>
        <p:nvSpPr>
          <p:cNvPr id="3" name="TextBox 3"/>
          <p:cNvSpPr txBox="1"/>
          <p:nvPr/>
        </p:nvSpPr>
        <p:spPr>
          <a:xfrm>
            <a:off x="999962" y="902675"/>
            <a:ext cx="11573037" cy="857607"/>
          </a:xfrm>
          <a:prstGeom prst="rect">
            <a:avLst/>
          </a:prstGeom>
        </p:spPr>
        <p:txBody>
          <a:bodyPr wrap="square" lIns="0" tIns="0" rIns="0" bIns="0" rtlCol="0" anchor="t">
            <a:spAutoFit/>
          </a:bodyPr>
          <a:lstStyle/>
          <a:p>
            <a:pPr algn="l">
              <a:lnSpc>
                <a:spcPts val="7113"/>
              </a:lnSpc>
            </a:pPr>
            <a:r>
              <a:rPr lang="en-US" sz="5700" dirty="0" err="1">
                <a:solidFill>
                  <a:srgbClr val="787878"/>
                </a:solidFill>
                <a:latin typeface="PMingLiU" panose="02020500000000000000" pitchFamily="18" charset="-120"/>
                <a:ea typeface="PMingLiU" panose="02020500000000000000" pitchFamily="18" charset="-120"/>
                <a:cs typeface="Arimo"/>
                <a:sym typeface="Arimo"/>
              </a:rPr>
              <a:t>國際評核的警示</a:t>
            </a:r>
            <a:r>
              <a:rPr lang="en-US" sz="5700" dirty="0">
                <a:solidFill>
                  <a:srgbClr val="787878"/>
                </a:solidFill>
                <a:latin typeface="PMingLiU" panose="02020500000000000000" pitchFamily="18" charset="-120"/>
                <a:ea typeface="PMingLiU" panose="02020500000000000000" pitchFamily="18" charset="-120"/>
                <a:cs typeface="Arimo"/>
                <a:sym typeface="Arimo"/>
              </a:rPr>
              <a:t>: TIMSS Grade 4</a:t>
            </a:r>
          </a:p>
        </p:txBody>
      </p:sp>
      <p:grpSp>
        <p:nvGrpSpPr>
          <p:cNvPr id="4" name="Group 4"/>
          <p:cNvGrpSpPr/>
          <p:nvPr/>
        </p:nvGrpSpPr>
        <p:grpSpPr>
          <a:xfrm>
            <a:off x="2883627" y="2139248"/>
            <a:ext cx="4921644" cy="7187927"/>
            <a:chOff x="0" y="0"/>
            <a:chExt cx="6562192" cy="9583903"/>
          </a:xfrm>
        </p:grpSpPr>
        <p:sp>
          <p:nvSpPr>
            <p:cNvPr id="5" name="Freeform 5"/>
            <p:cNvSpPr/>
            <p:nvPr/>
          </p:nvSpPr>
          <p:spPr>
            <a:xfrm>
              <a:off x="0" y="0"/>
              <a:ext cx="6562217" cy="9583928"/>
            </a:xfrm>
            <a:custGeom>
              <a:avLst/>
              <a:gdLst/>
              <a:ahLst/>
              <a:cxnLst/>
              <a:rect l="l" t="t" r="r" b="b"/>
              <a:pathLst>
                <a:path w="6562217" h="9583928">
                  <a:moveTo>
                    <a:pt x="0" y="0"/>
                  </a:moveTo>
                  <a:lnTo>
                    <a:pt x="6562217" y="0"/>
                  </a:lnTo>
                  <a:lnTo>
                    <a:pt x="6562217" y="9583928"/>
                  </a:lnTo>
                  <a:lnTo>
                    <a:pt x="0" y="9583928"/>
                  </a:lnTo>
                  <a:lnTo>
                    <a:pt x="0" y="0"/>
                  </a:lnTo>
                  <a:close/>
                </a:path>
              </a:pathLst>
            </a:custGeom>
            <a:blipFill>
              <a:blip r:embed="rId4"/>
              <a:stretch>
                <a:fillRect/>
              </a:stretch>
            </a:blipFill>
          </p:spPr>
          <p:txBody>
            <a:bodyPr/>
            <a:lstStyle/>
            <a:p>
              <a:endParaRPr lang="en-US">
                <a:latin typeface="PMingLiU" panose="02020500000000000000" pitchFamily="18" charset="-120"/>
                <a:ea typeface="PMingLiU" panose="02020500000000000000" pitchFamily="18" charset="-120"/>
              </a:endParaRPr>
            </a:p>
          </p:txBody>
        </p:sp>
      </p:grpSp>
      <p:grpSp>
        <p:nvGrpSpPr>
          <p:cNvPr id="6" name="Group 6"/>
          <p:cNvGrpSpPr/>
          <p:nvPr/>
        </p:nvGrpSpPr>
        <p:grpSpPr>
          <a:xfrm>
            <a:off x="8785384" y="2162185"/>
            <a:ext cx="5858227" cy="7022887"/>
            <a:chOff x="0" y="0"/>
            <a:chExt cx="7810970" cy="9363850"/>
          </a:xfrm>
        </p:grpSpPr>
        <p:sp>
          <p:nvSpPr>
            <p:cNvPr id="7" name="Freeform 7"/>
            <p:cNvSpPr/>
            <p:nvPr/>
          </p:nvSpPr>
          <p:spPr>
            <a:xfrm>
              <a:off x="0" y="0"/>
              <a:ext cx="7811008" cy="9363837"/>
            </a:xfrm>
            <a:custGeom>
              <a:avLst/>
              <a:gdLst/>
              <a:ahLst/>
              <a:cxnLst/>
              <a:rect l="l" t="t" r="r" b="b"/>
              <a:pathLst>
                <a:path w="7811008" h="9363837">
                  <a:moveTo>
                    <a:pt x="0" y="0"/>
                  </a:moveTo>
                  <a:lnTo>
                    <a:pt x="7811008" y="0"/>
                  </a:lnTo>
                  <a:lnTo>
                    <a:pt x="7811008" y="9363837"/>
                  </a:lnTo>
                  <a:lnTo>
                    <a:pt x="0" y="9363837"/>
                  </a:lnTo>
                  <a:lnTo>
                    <a:pt x="0" y="0"/>
                  </a:lnTo>
                  <a:close/>
                </a:path>
              </a:pathLst>
            </a:custGeom>
            <a:blipFill>
              <a:blip r:embed="rId5"/>
              <a:stretch>
                <a:fillRect/>
              </a:stretch>
            </a:blipFill>
          </p:spPr>
          <p:txBody>
            <a:bodyPr/>
            <a:lstStyle/>
            <a:p>
              <a:endParaRPr lang="en-US">
                <a:latin typeface="PMingLiU" panose="02020500000000000000" pitchFamily="18" charset="-120"/>
                <a:ea typeface="PMingLiU" panose="02020500000000000000" pitchFamily="18" charset="-120"/>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0D4FC-335A-6F7E-92F4-DB10E8CBB57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E6BB1FF-822E-E14A-E742-4D0768C9F836}"/>
              </a:ext>
            </a:extLst>
          </p:cNvPr>
          <p:cNvSpPr/>
          <p:nvPr/>
        </p:nvSpPr>
        <p:spPr>
          <a:xfrm>
            <a:off x="0" y="2286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latin typeface="PMingLiU" panose="02020500000000000000" pitchFamily="18" charset="-120"/>
              <a:ea typeface="PMingLiU" panose="02020500000000000000" pitchFamily="18" charset="-120"/>
            </a:endParaRPr>
          </a:p>
        </p:txBody>
      </p:sp>
      <p:sp>
        <p:nvSpPr>
          <p:cNvPr id="3" name="TextBox 3">
            <a:extLst>
              <a:ext uri="{FF2B5EF4-FFF2-40B4-BE49-F238E27FC236}">
                <a16:creationId xmlns:a16="http://schemas.microsoft.com/office/drawing/2014/main" id="{0D97747B-F341-A367-EA9C-AAB979B97DB5}"/>
              </a:ext>
            </a:extLst>
          </p:cNvPr>
          <p:cNvSpPr txBox="1"/>
          <p:nvPr/>
        </p:nvSpPr>
        <p:spPr>
          <a:xfrm>
            <a:off x="1043104" y="1193165"/>
            <a:ext cx="11573037" cy="857607"/>
          </a:xfrm>
          <a:prstGeom prst="rect">
            <a:avLst/>
          </a:prstGeom>
        </p:spPr>
        <p:txBody>
          <a:bodyPr wrap="square" lIns="0" tIns="0" rIns="0" bIns="0" rtlCol="0" anchor="t">
            <a:spAutoFit/>
          </a:bodyPr>
          <a:lstStyle/>
          <a:p>
            <a:pPr algn="l">
              <a:lnSpc>
                <a:spcPts val="7113"/>
              </a:lnSpc>
            </a:pPr>
            <a:r>
              <a:rPr lang="en-US" sz="5700" dirty="0" err="1">
                <a:solidFill>
                  <a:srgbClr val="787878"/>
                </a:solidFill>
                <a:latin typeface="PMingLiU" panose="02020500000000000000" pitchFamily="18" charset="-120"/>
                <a:ea typeface="PMingLiU" panose="02020500000000000000" pitchFamily="18" charset="-120"/>
                <a:cs typeface="Arimo"/>
                <a:sym typeface="Arimo"/>
              </a:rPr>
              <a:t>比較美國與亞洲教育</a:t>
            </a:r>
            <a:endParaRPr lang="en-US" sz="5700" dirty="0">
              <a:solidFill>
                <a:srgbClr val="787878"/>
              </a:solidFill>
              <a:latin typeface="PMingLiU" panose="02020500000000000000" pitchFamily="18" charset="-120"/>
              <a:ea typeface="PMingLiU" panose="02020500000000000000" pitchFamily="18" charset="-120"/>
              <a:cs typeface="Arimo"/>
              <a:sym typeface="Arimo"/>
            </a:endParaRPr>
          </a:p>
        </p:txBody>
      </p:sp>
      <p:sp>
        <p:nvSpPr>
          <p:cNvPr id="8" name="TextBox 5">
            <a:extLst>
              <a:ext uri="{FF2B5EF4-FFF2-40B4-BE49-F238E27FC236}">
                <a16:creationId xmlns:a16="http://schemas.microsoft.com/office/drawing/2014/main" id="{8E0C3F9D-7DE9-BC75-639D-0B3816F01A1C}"/>
              </a:ext>
            </a:extLst>
          </p:cNvPr>
          <p:cNvSpPr txBox="1"/>
          <p:nvPr/>
        </p:nvSpPr>
        <p:spPr>
          <a:xfrm>
            <a:off x="1086114" y="3243936"/>
            <a:ext cx="10496286" cy="5135252"/>
          </a:xfrm>
          <a:prstGeom prst="rect">
            <a:avLst/>
          </a:prstGeom>
        </p:spPr>
        <p:txBody>
          <a:bodyPr wrap="square" lIns="0" tIns="0" rIns="0" bIns="0" rtlCol="0" anchor="t">
            <a:spAutoFit/>
          </a:bodyPr>
          <a:lstStyle/>
          <a:p>
            <a:pPr algn="l">
              <a:lnSpc>
                <a:spcPts val="4468"/>
              </a:lnSpc>
            </a:pPr>
            <a:r>
              <a:rPr lang="en-US" sz="2799" dirty="0">
                <a:solidFill>
                  <a:srgbClr val="6E6666"/>
                </a:solidFill>
                <a:latin typeface="PMingLiU" panose="02020500000000000000" pitchFamily="18" charset="-120"/>
                <a:ea typeface="PMingLiU" panose="02020500000000000000" pitchFamily="18" charset="-120"/>
                <a:cs typeface="Arimo"/>
                <a:sym typeface="Arimo"/>
              </a:rPr>
              <a:t>Yu, C. H., &amp; Lee, H. S. (2020). </a:t>
            </a:r>
            <a:r>
              <a:rPr lang="en-US" sz="2799" i="1" dirty="0">
                <a:solidFill>
                  <a:srgbClr val="6E6666"/>
                </a:solidFill>
                <a:latin typeface="PMingLiU" panose="02020500000000000000" pitchFamily="18" charset="-120"/>
                <a:ea typeface="PMingLiU" panose="02020500000000000000" pitchFamily="18" charset="-120"/>
                <a:cs typeface="Arimo"/>
                <a:sym typeface="Arimo"/>
              </a:rPr>
              <a:t>Creating changes in science and math education: Lessons from Hong Kong</a:t>
            </a:r>
            <a:r>
              <a:rPr lang="en-US" sz="2799" dirty="0">
                <a:solidFill>
                  <a:srgbClr val="6E6666"/>
                </a:solidFill>
                <a:latin typeface="PMingLiU" panose="02020500000000000000" pitchFamily="18" charset="-120"/>
                <a:ea typeface="PMingLiU" panose="02020500000000000000" pitchFamily="18" charset="-120"/>
                <a:cs typeface="Arimo"/>
                <a:sym typeface="Arimo"/>
              </a:rPr>
              <a:t>. Springer.</a:t>
            </a:r>
          </a:p>
          <a:p>
            <a:pPr algn="l">
              <a:lnSpc>
                <a:spcPts val="4468"/>
              </a:lnSpc>
            </a:pPr>
            <a:endParaRPr lang="en-US" sz="2799" dirty="0">
              <a:solidFill>
                <a:srgbClr val="6E6666"/>
              </a:solidFill>
              <a:latin typeface="PMingLiU" panose="02020500000000000000" pitchFamily="18" charset="-120"/>
              <a:ea typeface="PMingLiU" panose="02020500000000000000" pitchFamily="18" charset="-120"/>
              <a:cs typeface="Arimo"/>
              <a:sym typeface="Arimo"/>
            </a:endParaRPr>
          </a:p>
          <a:p>
            <a:pPr marL="457200" indent="-457200" algn="l">
              <a:lnSpc>
                <a:spcPts val="4468"/>
              </a:lnSpc>
              <a:buFont typeface="Arial" panose="020B0604020202020204" pitchFamily="34" charset="0"/>
              <a:buChar char="•"/>
            </a:pPr>
            <a:r>
              <a:rPr lang="en-US" sz="2799" dirty="0" err="1">
                <a:solidFill>
                  <a:srgbClr val="6E6666"/>
                </a:solidFill>
                <a:latin typeface="PMingLiU" panose="02020500000000000000" pitchFamily="18" charset="-120"/>
                <a:ea typeface="PMingLiU" panose="02020500000000000000" pitchFamily="18" charset="-120"/>
                <a:cs typeface="Arimo"/>
                <a:sym typeface="Arimo"/>
              </a:rPr>
              <a:t>我和自己學生曾經深入研究過美國教育的問題，美國教育重視提高學生自尊，和亞洲教育強調磨練與謙卑的模式大相逕庭</a:t>
            </a:r>
            <a:r>
              <a:rPr lang="en-US" sz="2799" dirty="0">
                <a:solidFill>
                  <a:srgbClr val="6E6666"/>
                </a:solidFill>
                <a:latin typeface="PMingLiU" panose="02020500000000000000" pitchFamily="18" charset="-120"/>
                <a:ea typeface="PMingLiU" panose="02020500000000000000" pitchFamily="18" charset="-120"/>
                <a:cs typeface="Arimo"/>
                <a:sym typeface="Arimo"/>
              </a:rPr>
              <a:t>。</a:t>
            </a:r>
          </a:p>
          <a:p>
            <a:pPr marL="457200" indent="-457200" algn="l">
              <a:lnSpc>
                <a:spcPts val="4468"/>
              </a:lnSpc>
              <a:buFont typeface="Arial" panose="020B0604020202020204" pitchFamily="34" charset="0"/>
              <a:buChar char="•"/>
            </a:pPr>
            <a:r>
              <a:rPr lang="en-US" sz="2799" dirty="0" err="1">
                <a:solidFill>
                  <a:srgbClr val="6E6666"/>
                </a:solidFill>
                <a:latin typeface="PMingLiU" panose="02020500000000000000" pitchFamily="18" charset="-120"/>
                <a:ea typeface="PMingLiU" panose="02020500000000000000" pitchFamily="18" charset="-120"/>
                <a:cs typeface="Arimo"/>
                <a:sym typeface="Arimo"/>
              </a:rPr>
              <a:t>美國教育程度低下的情況已經到達了缺乏常識和基礎知識的地步，但同時又自我膨脹</a:t>
            </a:r>
            <a:r>
              <a:rPr lang="en-US" sz="2799" dirty="0">
                <a:solidFill>
                  <a:srgbClr val="6E6666"/>
                </a:solidFill>
                <a:latin typeface="PMingLiU" panose="02020500000000000000" pitchFamily="18" charset="-120"/>
                <a:ea typeface="PMingLiU" panose="02020500000000000000" pitchFamily="18" charset="-120"/>
                <a:cs typeface="Arimo"/>
                <a:sym typeface="Arimo"/>
              </a:rPr>
              <a:t>。</a:t>
            </a:r>
          </a:p>
          <a:p>
            <a:pPr marL="457200" indent="-457200" algn="l">
              <a:lnSpc>
                <a:spcPts val="4468"/>
              </a:lnSpc>
              <a:buFont typeface="Arial" panose="020B0604020202020204" pitchFamily="34" charset="0"/>
              <a:buChar char="•"/>
            </a:pPr>
            <a:r>
              <a:rPr lang="en-US" sz="2799" dirty="0" err="1">
                <a:solidFill>
                  <a:srgbClr val="6E6666"/>
                </a:solidFill>
                <a:latin typeface="PMingLiU" panose="02020500000000000000" pitchFamily="18" charset="-120"/>
                <a:ea typeface="PMingLiU" panose="02020500000000000000" pitchFamily="18" charset="-120"/>
                <a:cs typeface="Arimo"/>
                <a:sym typeface="Arimo"/>
              </a:rPr>
              <a:t>這是民主社會的致命傷之一，民眾缺乏判斷能力，卻又堅持己見，這便會導致民粹主義，甚至暴民政治（Tyranny</a:t>
            </a:r>
            <a:r>
              <a:rPr lang="en-US" sz="2799" dirty="0">
                <a:solidFill>
                  <a:srgbClr val="6E6666"/>
                </a:solidFill>
                <a:latin typeface="PMingLiU" panose="02020500000000000000" pitchFamily="18" charset="-120"/>
                <a:ea typeface="PMingLiU" panose="02020500000000000000" pitchFamily="18" charset="-120"/>
                <a:cs typeface="Arimo"/>
                <a:sym typeface="Arimo"/>
              </a:rPr>
              <a:t> of majority ）。</a:t>
            </a:r>
          </a:p>
        </p:txBody>
      </p:sp>
      <p:pic>
        <p:nvPicPr>
          <p:cNvPr id="9" name="Picture 8" descr="Lightbox view of the cover for Creating Change to Improve Science and Mathematics Education">
            <a:hlinkClick r:id="rId4"/>
            <a:extLst>
              <a:ext uri="{FF2B5EF4-FFF2-40B4-BE49-F238E27FC236}">
                <a16:creationId xmlns:a16="http://schemas.microsoft.com/office/drawing/2014/main" id="{7AADAF7E-CF43-AA30-0A5D-B3983E2FF631}"/>
              </a:ext>
            </a:extLst>
          </p:cNvPr>
          <p:cNvPicPr>
            <a:picLocks noChangeAspect="1"/>
          </p:cNvPicPr>
          <p:nvPr/>
        </p:nvPicPr>
        <p:blipFill>
          <a:blip r:embed="rId5"/>
          <a:stretch>
            <a:fillRect/>
          </a:stretch>
        </p:blipFill>
        <p:spPr>
          <a:xfrm>
            <a:off x="11958689" y="1409700"/>
            <a:ext cx="5245100" cy="7912100"/>
          </a:xfrm>
          <a:prstGeom prst="rect">
            <a:avLst/>
          </a:prstGeom>
        </p:spPr>
      </p:pic>
    </p:spTree>
    <p:extLst>
      <p:ext uri="{BB962C8B-B14F-4D97-AF65-F5344CB8AC3E}">
        <p14:creationId xmlns:p14="http://schemas.microsoft.com/office/powerpoint/2010/main" val="32029619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latin typeface="PMingLiU" panose="02020500000000000000" pitchFamily="18" charset="-120"/>
              <a:ea typeface="PMingLiU" panose="02020500000000000000" pitchFamily="18" charset="-120"/>
            </a:endParaRPr>
          </a:p>
        </p:txBody>
      </p:sp>
      <p:grpSp>
        <p:nvGrpSpPr>
          <p:cNvPr id="3" name="Group 3"/>
          <p:cNvGrpSpPr/>
          <p:nvPr/>
        </p:nvGrpSpPr>
        <p:grpSpPr>
          <a:xfrm>
            <a:off x="11695386" y="-12697"/>
            <a:ext cx="6605311" cy="10312403"/>
            <a:chOff x="0" y="0"/>
            <a:chExt cx="8807082" cy="13749871"/>
          </a:xfrm>
        </p:grpSpPr>
        <p:sp>
          <p:nvSpPr>
            <p:cNvPr id="4" name="Freeform 4"/>
            <p:cNvSpPr/>
            <p:nvPr/>
          </p:nvSpPr>
          <p:spPr>
            <a:xfrm>
              <a:off x="16891" y="16891"/>
              <a:ext cx="8773160" cy="13715999"/>
            </a:xfrm>
            <a:custGeom>
              <a:avLst/>
              <a:gdLst/>
              <a:ahLst/>
              <a:cxnLst/>
              <a:rect l="l" t="t" r="r" b="b"/>
              <a:pathLst>
                <a:path w="8773160" h="13715999">
                  <a:moveTo>
                    <a:pt x="0" y="0"/>
                  </a:moveTo>
                  <a:lnTo>
                    <a:pt x="8773160" y="0"/>
                  </a:lnTo>
                  <a:lnTo>
                    <a:pt x="8773160" y="13715999"/>
                  </a:lnTo>
                  <a:lnTo>
                    <a:pt x="0" y="13715999"/>
                  </a:lnTo>
                  <a:close/>
                </a:path>
              </a:pathLst>
            </a:custGeom>
            <a:solidFill>
              <a:srgbClr val="4472C4"/>
            </a:solidFill>
          </p:spPr>
          <p:txBody>
            <a:bodyPr/>
            <a:lstStyle/>
            <a:p>
              <a:endParaRPr lang="en-US">
                <a:latin typeface="PMingLiU" panose="02020500000000000000" pitchFamily="18" charset="-120"/>
                <a:ea typeface="PMingLiU" panose="02020500000000000000" pitchFamily="18" charset="-120"/>
              </a:endParaRPr>
            </a:p>
          </p:txBody>
        </p:sp>
        <p:sp>
          <p:nvSpPr>
            <p:cNvPr id="5" name="Freeform 5"/>
            <p:cNvSpPr/>
            <p:nvPr/>
          </p:nvSpPr>
          <p:spPr>
            <a:xfrm>
              <a:off x="0" y="0"/>
              <a:ext cx="8806942" cy="13749782"/>
            </a:xfrm>
            <a:custGeom>
              <a:avLst/>
              <a:gdLst/>
              <a:ahLst/>
              <a:cxnLst/>
              <a:rect l="l" t="t" r="r" b="b"/>
              <a:pathLst>
                <a:path w="8806942" h="13749782">
                  <a:moveTo>
                    <a:pt x="16891" y="0"/>
                  </a:moveTo>
                  <a:lnTo>
                    <a:pt x="8790051" y="0"/>
                  </a:lnTo>
                  <a:cubicBezTo>
                    <a:pt x="8799449" y="0"/>
                    <a:pt x="8806942" y="7620"/>
                    <a:pt x="8806942" y="16891"/>
                  </a:cubicBezTo>
                  <a:lnTo>
                    <a:pt x="8806942" y="13732890"/>
                  </a:lnTo>
                  <a:cubicBezTo>
                    <a:pt x="8806942" y="13742290"/>
                    <a:pt x="8799322" y="13749782"/>
                    <a:pt x="8790051" y="13749782"/>
                  </a:cubicBezTo>
                  <a:lnTo>
                    <a:pt x="16891" y="13749782"/>
                  </a:lnTo>
                  <a:cubicBezTo>
                    <a:pt x="7493" y="13749782"/>
                    <a:pt x="0" y="13742163"/>
                    <a:pt x="0" y="13732890"/>
                  </a:cubicBezTo>
                  <a:lnTo>
                    <a:pt x="0" y="16891"/>
                  </a:lnTo>
                  <a:cubicBezTo>
                    <a:pt x="0" y="7620"/>
                    <a:pt x="7620" y="0"/>
                    <a:pt x="16891" y="0"/>
                  </a:cubicBezTo>
                  <a:moveTo>
                    <a:pt x="16891" y="33909"/>
                  </a:moveTo>
                  <a:lnTo>
                    <a:pt x="16891" y="16891"/>
                  </a:lnTo>
                  <a:lnTo>
                    <a:pt x="33909" y="16891"/>
                  </a:lnTo>
                  <a:lnTo>
                    <a:pt x="33909" y="13732890"/>
                  </a:lnTo>
                  <a:lnTo>
                    <a:pt x="16891" y="13732890"/>
                  </a:lnTo>
                  <a:lnTo>
                    <a:pt x="16891" y="13716000"/>
                  </a:lnTo>
                  <a:lnTo>
                    <a:pt x="8790051" y="13716000"/>
                  </a:lnTo>
                  <a:lnTo>
                    <a:pt x="8790051" y="13732890"/>
                  </a:lnTo>
                  <a:lnTo>
                    <a:pt x="8773160" y="13732890"/>
                  </a:lnTo>
                  <a:lnTo>
                    <a:pt x="8773160" y="16891"/>
                  </a:lnTo>
                  <a:lnTo>
                    <a:pt x="8790051" y="16891"/>
                  </a:lnTo>
                  <a:lnTo>
                    <a:pt x="8790051" y="33909"/>
                  </a:lnTo>
                  <a:lnTo>
                    <a:pt x="16891" y="33909"/>
                  </a:lnTo>
                  <a:close/>
                </a:path>
              </a:pathLst>
            </a:custGeom>
            <a:solidFill>
              <a:srgbClr val="172C51"/>
            </a:solidFill>
          </p:spPr>
          <p:txBody>
            <a:bodyPr/>
            <a:lstStyle/>
            <a:p>
              <a:endParaRPr lang="en-US">
                <a:latin typeface="PMingLiU" panose="02020500000000000000" pitchFamily="18" charset="-120"/>
                <a:ea typeface="PMingLiU" panose="02020500000000000000" pitchFamily="18" charset="-120"/>
              </a:endParaRPr>
            </a:p>
          </p:txBody>
        </p:sp>
      </p:grpSp>
      <p:sp>
        <p:nvSpPr>
          <p:cNvPr id="6" name="TextBox 6"/>
          <p:cNvSpPr txBox="1"/>
          <p:nvPr/>
        </p:nvSpPr>
        <p:spPr>
          <a:xfrm>
            <a:off x="782841" y="1042692"/>
            <a:ext cx="9661922" cy="857607"/>
          </a:xfrm>
          <a:prstGeom prst="rect">
            <a:avLst/>
          </a:prstGeom>
        </p:spPr>
        <p:txBody>
          <a:bodyPr lIns="0" tIns="0" rIns="0" bIns="0" rtlCol="0" anchor="t">
            <a:spAutoFit/>
          </a:bodyPr>
          <a:lstStyle/>
          <a:p>
            <a:pPr algn="l">
              <a:lnSpc>
                <a:spcPts val="7113"/>
              </a:lnSpc>
            </a:pPr>
            <a:r>
              <a:rPr lang="en-US" sz="5700" b="1">
                <a:solidFill>
                  <a:srgbClr val="787878"/>
                </a:solidFill>
                <a:latin typeface="PMingLiU" panose="02020500000000000000" pitchFamily="18" charset="-120"/>
                <a:ea typeface="PMingLiU" panose="02020500000000000000" pitchFamily="18" charset="-120"/>
                <a:cs typeface="Arimo"/>
                <a:sym typeface="Arimo"/>
              </a:rPr>
              <a:t>街頭盲測的警示</a:t>
            </a:r>
          </a:p>
        </p:txBody>
      </p:sp>
      <p:grpSp>
        <p:nvGrpSpPr>
          <p:cNvPr id="7" name="Group 7"/>
          <p:cNvGrpSpPr/>
          <p:nvPr/>
        </p:nvGrpSpPr>
        <p:grpSpPr>
          <a:xfrm>
            <a:off x="632965" y="8224714"/>
            <a:ext cx="10716901" cy="1413243"/>
            <a:chOff x="0" y="0"/>
            <a:chExt cx="14289202" cy="1884324"/>
          </a:xfrm>
        </p:grpSpPr>
        <p:sp>
          <p:nvSpPr>
            <p:cNvPr id="8" name="Freeform 8"/>
            <p:cNvSpPr/>
            <p:nvPr/>
          </p:nvSpPr>
          <p:spPr>
            <a:xfrm>
              <a:off x="0" y="0"/>
              <a:ext cx="14289278" cy="1884426"/>
            </a:xfrm>
            <a:custGeom>
              <a:avLst/>
              <a:gdLst/>
              <a:ahLst/>
              <a:cxnLst/>
              <a:rect l="l" t="t" r="r" b="b"/>
              <a:pathLst>
                <a:path w="14289278" h="1884426">
                  <a:moveTo>
                    <a:pt x="0" y="483489"/>
                  </a:moveTo>
                  <a:cubicBezTo>
                    <a:pt x="0" y="216408"/>
                    <a:pt x="216408" y="0"/>
                    <a:pt x="483489" y="0"/>
                  </a:cubicBezTo>
                  <a:lnTo>
                    <a:pt x="13805788" y="0"/>
                  </a:lnTo>
                  <a:cubicBezTo>
                    <a:pt x="14072743" y="0"/>
                    <a:pt x="14289278" y="216408"/>
                    <a:pt x="14289278" y="483489"/>
                  </a:cubicBezTo>
                  <a:lnTo>
                    <a:pt x="14289278" y="1400937"/>
                  </a:lnTo>
                  <a:cubicBezTo>
                    <a:pt x="14289278" y="1667891"/>
                    <a:pt x="14072870" y="1884426"/>
                    <a:pt x="13805788" y="1884426"/>
                  </a:cubicBezTo>
                  <a:lnTo>
                    <a:pt x="483489" y="1884426"/>
                  </a:lnTo>
                  <a:cubicBezTo>
                    <a:pt x="216408" y="1884299"/>
                    <a:pt x="0" y="1667891"/>
                    <a:pt x="0" y="1400937"/>
                  </a:cubicBezTo>
                  <a:close/>
                </a:path>
              </a:pathLst>
            </a:custGeom>
            <a:solidFill>
              <a:srgbClr val="B6D6FC"/>
            </a:solidFill>
          </p:spPr>
          <p:txBody>
            <a:bodyPr/>
            <a:lstStyle/>
            <a:p>
              <a:endParaRPr lang="en-US">
                <a:latin typeface="PMingLiU" panose="02020500000000000000" pitchFamily="18" charset="-120"/>
                <a:ea typeface="PMingLiU" panose="02020500000000000000" pitchFamily="18" charset="-120"/>
              </a:endParaRPr>
            </a:p>
          </p:txBody>
        </p:sp>
      </p:grpSp>
      <p:grpSp>
        <p:nvGrpSpPr>
          <p:cNvPr id="9" name="Group 9"/>
          <p:cNvGrpSpPr/>
          <p:nvPr/>
        </p:nvGrpSpPr>
        <p:grpSpPr>
          <a:xfrm>
            <a:off x="835819" y="7983303"/>
            <a:ext cx="253451" cy="202854"/>
            <a:chOff x="0" y="0"/>
            <a:chExt cx="337934" cy="270472"/>
          </a:xfrm>
        </p:grpSpPr>
        <p:sp>
          <p:nvSpPr>
            <p:cNvPr id="10" name="Freeform 10" descr="preencoded.png"/>
            <p:cNvSpPr/>
            <p:nvPr/>
          </p:nvSpPr>
          <p:spPr>
            <a:xfrm>
              <a:off x="0" y="0"/>
              <a:ext cx="337947" cy="270510"/>
            </a:xfrm>
            <a:custGeom>
              <a:avLst/>
              <a:gdLst/>
              <a:ahLst/>
              <a:cxnLst/>
              <a:rect l="l" t="t" r="r" b="b"/>
              <a:pathLst>
                <a:path w="337947" h="270510">
                  <a:moveTo>
                    <a:pt x="0" y="0"/>
                  </a:moveTo>
                  <a:lnTo>
                    <a:pt x="337947" y="0"/>
                  </a:lnTo>
                  <a:lnTo>
                    <a:pt x="337947" y="270510"/>
                  </a:lnTo>
                  <a:lnTo>
                    <a:pt x="0" y="270510"/>
                  </a:lnTo>
                  <a:lnTo>
                    <a:pt x="0" y="0"/>
                  </a:lnTo>
                  <a:close/>
                </a:path>
              </a:pathLst>
            </a:custGeom>
            <a:blipFill>
              <a:blip r:embed="rId4"/>
              <a:stretch>
                <a:fillRect l="-1450" r="-1450" b="14"/>
              </a:stretch>
            </a:blipFill>
          </p:spPr>
          <p:txBody>
            <a:bodyPr/>
            <a:lstStyle/>
            <a:p>
              <a:endParaRPr lang="en-US">
                <a:latin typeface="PMingLiU" panose="02020500000000000000" pitchFamily="18" charset="-120"/>
                <a:ea typeface="PMingLiU" panose="02020500000000000000" pitchFamily="18" charset="-120"/>
              </a:endParaRPr>
            </a:p>
          </p:txBody>
        </p:sp>
      </p:grpSp>
      <p:sp>
        <p:nvSpPr>
          <p:cNvPr id="11" name="TextBox 11"/>
          <p:cNvSpPr txBox="1"/>
          <p:nvPr/>
        </p:nvSpPr>
        <p:spPr>
          <a:xfrm>
            <a:off x="1198216" y="8360893"/>
            <a:ext cx="9586408" cy="926344"/>
          </a:xfrm>
          <a:prstGeom prst="rect">
            <a:avLst/>
          </a:prstGeom>
        </p:spPr>
        <p:txBody>
          <a:bodyPr lIns="0" tIns="0" rIns="0" bIns="0" rtlCol="0" anchor="t">
            <a:spAutoFit/>
          </a:bodyPr>
          <a:lstStyle/>
          <a:p>
            <a:pPr algn="l">
              <a:lnSpc>
                <a:spcPts val="3830"/>
              </a:lnSpc>
            </a:pPr>
            <a:r>
              <a:rPr lang="en-US" sz="2400">
                <a:solidFill>
                  <a:srgbClr val="000000"/>
                </a:solidFill>
                <a:latin typeface="PMingLiU" panose="02020500000000000000" pitchFamily="18" charset="-120"/>
                <a:ea typeface="PMingLiU" panose="02020500000000000000" pitchFamily="18" charset="-120"/>
                <a:cs typeface="Arimo"/>
                <a:sym typeface="Arimo"/>
              </a:rPr>
              <a:t>街頭盲測影片雖具選擇性剪輯與娛樂效果，不能作為嚴格社會科學證據，但其廣泛流傳本身反映了大眾對教育品質下降的深層焦慮。</a:t>
            </a:r>
          </a:p>
        </p:txBody>
      </p:sp>
      <p:sp>
        <p:nvSpPr>
          <p:cNvPr id="12" name="TextBox 12"/>
          <p:cNvSpPr txBox="1"/>
          <p:nvPr/>
        </p:nvSpPr>
        <p:spPr>
          <a:xfrm>
            <a:off x="835819" y="2302002"/>
            <a:ext cx="4559798" cy="422423"/>
          </a:xfrm>
          <a:prstGeom prst="rect">
            <a:avLst/>
          </a:prstGeom>
        </p:spPr>
        <p:txBody>
          <a:bodyPr lIns="0" tIns="0" rIns="0" bIns="0" rtlCol="0" anchor="t">
            <a:spAutoFit/>
          </a:bodyPr>
          <a:lstStyle/>
          <a:p>
            <a:pPr algn="l">
              <a:lnSpc>
                <a:spcPts val="3494"/>
              </a:lnSpc>
            </a:pPr>
            <a:r>
              <a:rPr lang="en-US" sz="2799">
                <a:solidFill>
                  <a:srgbClr val="787878"/>
                </a:solidFill>
                <a:latin typeface="PMingLiU" panose="02020500000000000000" pitchFamily="18" charset="-120"/>
                <a:ea typeface="PMingLiU" panose="02020500000000000000" pitchFamily="18" charset="-120"/>
                <a:cs typeface="Arimo"/>
                <a:sym typeface="Arimo"/>
              </a:rPr>
              <a:t>令人震驚的街頭對話</a:t>
            </a:r>
          </a:p>
        </p:txBody>
      </p:sp>
      <p:grpSp>
        <p:nvGrpSpPr>
          <p:cNvPr id="13" name="Group 13"/>
          <p:cNvGrpSpPr/>
          <p:nvPr/>
        </p:nvGrpSpPr>
        <p:grpSpPr>
          <a:xfrm>
            <a:off x="797119" y="3187598"/>
            <a:ext cx="10567035" cy="1474289"/>
            <a:chOff x="0" y="0"/>
            <a:chExt cx="14089380" cy="1965719"/>
          </a:xfrm>
        </p:grpSpPr>
        <p:sp>
          <p:nvSpPr>
            <p:cNvPr id="14" name="Freeform 14"/>
            <p:cNvSpPr/>
            <p:nvPr/>
          </p:nvSpPr>
          <p:spPr>
            <a:xfrm>
              <a:off x="19050" y="19050"/>
              <a:ext cx="14051280" cy="1927606"/>
            </a:xfrm>
            <a:custGeom>
              <a:avLst/>
              <a:gdLst/>
              <a:ahLst/>
              <a:cxnLst/>
              <a:rect l="l" t="t" r="r" b="b"/>
              <a:pathLst>
                <a:path w="14051280" h="1927606">
                  <a:moveTo>
                    <a:pt x="0" y="182880"/>
                  </a:moveTo>
                  <a:cubicBezTo>
                    <a:pt x="0" y="81915"/>
                    <a:pt x="83312" y="0"/>
                    <a:pt x="185928" y="0"/>
                  </a:cubicBezTo>
                  <a:lnTo>
                    <a:pt x="13865352" y="0"/>
                  </a:lnTo>
                  <a:cubicBezTo>
                    <a:pt x="13968095" y="0"/>
                    <a:pt x="14051280" y="81915"/>
                    <a:pt x="14051280" y="182880"/>
                  </a:cubicBezTo>
                  <a:lnTo>
                    <a:pt x="14051280" y="1744726"/>
                  </a:lnTo>
                  <a:cubicBezTo>
                    <a:pt x="14051280" y="1845691"/>
                    <a:pt x="13967968" y="1927606"/>
                    <a:pt x="13865352" y="1927606"/>
                  </a:cubicBezTo>
                  <a:lnTo>
                    <a:pt x="185928" y="1927606"/>
                  </a:lnTo>
                  <a:cubicBezTo>
                    <a:pt x="83185" y="1927606"/>
                    <a:pt x="0" y="1845691"/>
                    <a:pt x="0" y="1744726"/>
                  </a:cubicBezTo>
                  <a:close/>
                </a:path>
              </a:pathLst>
            </a:custGeom>
            <a:solidFill>
              <a:srgbClr val="FFFFFF"/>
            </a:solidFill>
          </p:spPr>
          <p:txBody>
            <a:bodyPr/>
            <a:lstStyle/>
            <a:p>
              <a:endParaRPr lang="en-US">
                <a:latin typeface="PMingLiU" panose="02020500000000000000" pitchFamily="18" charset="-120"/>
                <a:ea typeface="PMingLiU" panose="02020500000000000000" pitchFamily="18" charset="-120"/>
              </a:endParaRPr>
            </a:p>
          </p:txBody>
        </p:sp>
        <p:sp>
          <p:nvSpPr>
            <p:cNvPr id="15" name="Freeform 15"/>
            <p:cNvSpPr/>
            <p:nvPr/>
          </p:nvSpPr>
          <p:spPr>
            <a:xfrm>
              <a:off x="0" y="0"/>
              <a:ext cx="14089380" cy="1965706"/>
            </a:xfrm>
            <a:custGeom>
              <a:avLst/>
              <a:gdLst/>
              <a:ahLst/>
              <a:cxnLst/>
              <a:rect l="l" t="t" r="r" b="b"/>
              <a:pathLst>
                <a:path w="14089380" h="1965706">
                  <a:moveTo>
                    <a:pt x="0" y="201930"/>
                  </a:moveTo>
                  <a:cubicBezTo>
                    <a:pt x="0" y="90043"/>
                    <a:pt x="92075" y="0"/>
                    <a:pt x="204978" y="0"/>
                  </a:cubicBezTo>
                  <a:lnTo>
                    <a:pt x="13884402" y="0"/>
                  </a:lnTo>
                  <a:lnTo>
                    <a:pt x="13884402" y="19050"/>
                  </a:lnTo>
                  <a:lnTo>
                    <a:pt x="13884402" y="0"/>
                  </a:lnTo>
                  <a:cubicBezTo>
                    <a:pt x="13997305" y="0"/>
                    <a:pt x="14089380" y="90043"/>
                    <a:pt x="14089380" y="201930"/>
                  </a:cubicBezTo>
                  <a:lnTo>
                    <a:pt x="14070330" y="201930"/>
                  </a:lnTo>
                  <a:lnTo>
                    <a:pt x="14089380" y="201930"/>
                  </a:lnTo>
                  <a:lnTo>
                    <a:pt x="14089380" y="1763776"/>
                  </a:lnTo>
                  <a:lnTo>
                    <a:pt x="14070330" y="1763776"/>
                  </a:lnTo>
                  <a:lnTo>
                    <a:pt x="14089380" y="1763776"/>
                  </a:lnTo>
                  <a:cubicBezTo>
                    <a:pt x="14089380" y="1875536"/>
                    <a:pt x="13997305" y="1965706"/>
                    <a:pt x="13884402" y="1965706"/>
                  </a:cubicBezTo>
                  <a:lnTo>
                    <a:pt x="13884402" y="1946656"/>
                  </a:lnTo>
                  <a:lnTo>
                    <a:pt x="13884402" y="1965706"/>
                  </a:lnTo>
                  <a:lnTo>
                    <a:pt x="204978" y="1965706"/>
                  </a:lnTo>
                  <a:lnTo>
                    <a:pt x="204978" y="1946656"/>
                  </a:lnTo>
                  <a:lnTo>
                    <a:pt x="204978" y="1965706"/>
                  </a:lnTo>
                  <a:cubicBezTo>
                    <a:pt x="92075" y="1965706"/>
                    <a:pt x="0" y="1875663"/>
                    <a:pt x="0" y="1763776"/>
                  </a:cubicBezTo>
                  <a:lnTo>
                    <a:pt x="0" y="201930"/>
                  </a:lnTo>
                  <a:lnTo>
                    <a:pt x="19050" y="201930"/>
                  </a:lnTo>
                  <a:lnTo>
                    <a:pt x="0" y="201930"/>
                  </a:lnTo>
                  <a:moveTo>
                    <a:pt x="38100" y="201930"/>
                  </a:moveTo>
                  <a:lnTo>
                    <a:pt x="38100" y="1763776"/>
                  </a:lnTo>
                  <a:lnTo>
                    <a:pt x="19050" y="1763776"/>
                  </a:lnTo>
                  <a:lnTo>
                    <a:pt x="38100" y="1763776"/>
                  </a:lnTo>
                  <a:cubicBezTo>
                    <a:pt x="38100" y="1853946"/>
                    <a:pt x="112522" y="1927606"/>
                    <a:pt x="204978" y="1927606"/>
                  </a:cubicBezTo>
                  <a:lnTo>
                    <a:pt x="13884402" y="1927606"/>
                  </a:lnTo>
                  <a:cubicBezTo>
                    <a:pt x="13976858" y="1927606"/>
                    <a:pt x="14051280" y="1853946"/>
                    <a:pt x="14051280" y="1763776"/>
                  </a:cubicBezTo>
                  <a:lnTo>
                    <a:pt x="14051280" y="201930"/>
                  </a:lnTo>
                  <a:cubicBezTo>
                    <a:pt x="14051280" y="111760"/>
                    <a:pt x="13976858" y="38100"/>
                    <a:pt x="13884402" y="38100"/>
                  </a:cubicBezTo>
                  <a:lnTo>
                    <a:pt x="204978" y="38100"/>
                  </a:lnTo>
                  <a:lnTo>
                    <a:pt x="204978" y="19050"/>
                  </a:lnTo>
                  <a:lnTo>
                    <a:pt x="204978" y="38100"/>
                  </a:lnTo>
                  <a:cubicBezTo>
                    <a:pt x="112522" y="38100"/>
                    <a:pt x="38100" y="111760"/>
                    <a:pt x="38100" y="201930"/>
                  </a:cubicBezTo>
                  <a:close/>
                </a:path>
              </a:pathLst>
            </a:custGeom>
            <a:solidFill>
              <a:srgbClr val="D2C5C9"/>
            </a:solidFill>
          </p:spPr>
          <p:txBody>
            <a:bodyPr/>
            <a:lstStyle/>
            <a:p>
              <a:endParaRPr lang="en-US">
                <a:latin typeface="PMingLiU" panose="02020500000000000000" pitchFamily="18" charset="-120"/>
                <a:ea typeface="PMingLiU" panose="02020500000000000000" pitchFamily="18" charset="-120"/>
              </a:endParaRPr>
            </a:p>
          </p:txBody>
        </p:sp>
      </p:grpSp>
      <p:grpSp>
        <p:nvGrpSpPr>
          <p:cNvPr id="16" name="Group 16"/>
          <p:cNvGrpSpPr/>
          <p:nvPr/>
        </p:nvGrpSpPr>
        <p:grpSpPr>
          <a:xfrm>
            <a:off x="782841" y="3201886"/>
            <a:ext cx="114300" cy="1445714"/>
            <a:chOff x="0" y="0"/>
            <a:chExt cx="152400" cy="1927619"/>
          </a:xfrm>
        </p:grpSpPr>
        <p:sp>
          <p:nvSpPr>
            <p:cNvPr id="17" name="Freeform 17"/>
            <p:cNvSpPr/>
            <p:nvPr/>
          </p:nvSpPr>
          <p:spPr>
            <a:xfrm>
              <a:off x="0" y="0"/>
              <a:ext cx="152400" cy="1927606"/>
            </a:xfrm>
            <a:custGeom>
              <a:avLst/>
              <a:gdLst/>
              <a:ahLst/>
              <a:cxnLst/>
              <a:rect l="l" t="t" r="r" b="b"/>
              <a:pathLst>
                <a:path w="152400" h="1927606">
                  <a:moveTo>
                    <a:pt x="0" y="76200"/>
                  </a:moveTo>
                  <a:cubicBezTo>
                    <a:pt x="0" y="34163"/>
                    <a:pt x="34163" y="0"/>
                    <a:pt x="76200" y="0"/>
                  </a:cubicBezTo>
                  <a:cubicBezTo>
                    <a:pt x="118237" y="0"/>
                    <a:pt x="152400" y="34163"/>
                    <a:pt x="152400" y="76200"/>
                  </a:cubicBezTo>
                  <a:lnTo>
                    <a:pt x="152400" y="1851406"/>
                  </a:lnTo>
                  <a:cubicBezTo>
                    <a:pt x="152400" y="1893443"/>
                    <a:pt x="118237" y="1927606"/>
                    <a:pt x="76200" y="1927606"/>
                  </a:cubicBezTo>
                  <a:cubicBezTo>
                    <a:pt x="34163" y="1927606"/>
                    <a:pt x="0" y="1893443"/>
                    <a:pt x="0" y="1851406"/>
                  </a:cubicBezTo>
                  <a:close/>
                </a:path>
              </a:pathLst>
            </a:custGeom>
            <a:solidFill>
              <a:srgbClr val="C7A2AC"/>
            </a:solidFill>
          </p:spPr>
          <p:txBody>
            <a:bodyPr/>
            <a:lstStyle/>
            <a:p>
              <a:endParaRPr lang="en-US">
                <a:latin typeface="PMingLiU" panose="02020500000000000000" pitchFamily="18" charset="-120"/>
                <a:ea typeface="PMingLiU" panose="02020500000000000000" pitchFamily="18" charset="-120"/>
              </a:endParaRPr>
            </a:p>
          </p:txBody>
        </p:sp>
      </p:grpSp>
      <p:sp>
        <p:nvSpPr>
          <p:cNvPr id="18" name="TextBox 18"/>
          <p:cNvSpPr txBox="1"/>
          <p:nvPr/>
        </p:nvSpPr>
        <p:spPr>
          <a:xfrm>
            <a:off x="1128560" y="3404740"/>
            <a:ext cx="4559798" cy="422423"/>
          </a:xfrm>
          <a:prstGeom prst="rect">
            <a:avLst/>
          </a:prstGeom>
        </p:spPr>
        <p:txBody>
          <a:bodyPr lIns="0" tIns="0" rIns="0" bIns="0" rtlCol="0" anchor="t">
            <a:spAutoFit/>
          </a:bodyPr>
          <a:lstStyle/>
          <a:p>
            <a:pPr algn="l">
              <a:lnSpc>
                <a:spcPts val="3494"/>
              </a:lnSpc>
            </a:pPr>
            <a:r>
              <a:rPr lang="en-US" sz="2799" b="1" dirty="0">
                <a:solidFill>
                  <a:srgbClr val="6E6666"/>
                </a:solidFill>
                <a:latin typeface="PMingLiU" panose="02020500000000000000" pitchFamily="18" charset="-120"/>
                <a:ea typeface="PMingLiU" panose="02020500000000000000" pitchFamily="18" charset="-120"/>
                <a:cs typeface="Arimo"/>
                <a:sym typeface="Arimo"/>
              </a:rPr>
              <a:t>「</a:t>
            </a:r>
            <a:r>
              <a:rPr lang="en-US" sz="2799" b="1">
                <a:solidFill>
                  <a:srgbClr val="6E6666"/>
                </a:solidFill>
                <a:latin typeface="PMingLiU" panose="02020500000000000000" pitchFamily="18" charset="-120"/>
                <a:ea typeface="PMingLiU" panose="02020500000000000000" pitchFamily="18" charset="-120"/>
                <a:cs typeface="Arimo"/>
                <a:sym typeface="Arimo"/>
              </a:rPr>
              <a:t>伊利沙伯女王是誰</a:t>
            </a:r>
            <a:r>
              <a:rPr lang="en-US" sz="2799" b="1" dirty="0">
                <a:solidFill>
                  <a:srgbClr val="6E6666"/>
                </a:solidFill>
                <a:latin typeface="PMingLiU" panose="02020500000000000000" pitchFamily="18" charset="-120"/>
                <a:ea typeface="PMingLiU" panose="02020500000000000000" pitchFamily="18" charset="-120"/>
                <a:cs typeface="Arimo"/>
                <a:sym typeface="Arimo"/>
              </a:rPr>
              <a:t>？」</a:t>
            </a:r>
          </a:p>
        </p:txBody>
      </p:sp>
      <p:sp>
        <p:nvSpPr>
          <p:cNvPr id="19" name="TextBox 19"/>
          <p:cNvSpPr txBox="1"/>
          <p:nvPr/>
        </p:nvSpPr>
        <p:spPr>
          <a:xfrm>
            <a:off x="1128560" y="3986955"/>
            <a:ext cx="10107006" cy="439031"/>
          </a:xfrm>
          <a:prstGeom prst="rect">
            <a:avLst/>
          </a:prstGeom>
        </p:spPr>
        <p:txBody>
          <a:bodyPr wrap="square" lIns="0" tIns="0" rIns="0" bIns="0" rtlCol="0" anchor="t">
            <a:spAutoFit/>
          </a:bodyPr>
          <a:lstStyle/>
          <a:p>
            <a:pPr algn="l">
              <a:lnSpc>
                <a:spcPts val="3830"/>
              </a:lnSpc>
            </a:pPr>
            <a:r>
              <a:rPr lang="en-US" sz="2400" dirty="0" err="1">
                <a:solidFill>
                  <a:srgbClr val="6E6666"/>
                </a:solidFill>
                <a:latin typeface="PMingLiU" panose="02020500000000000000" pitchFamily="18" charset="-120"/>
                <a:ea typeface="PMingLiU" panose="02020500000000000000" pitchFamily="18" charset="-120"/>
                <a:cs typeface="Arimo"/>
                <a:sym typeface="Arimo"/>
              </a:rPr>
              <a:t>有大學生猜伊莉莎白二世是「某個明星的奶奶」或「美國歷史上的名人</a:t>
            </a:r>
            <a:r>
              <a:rPr lang="en-US" sz="2400" dirty="0">
                <a:solidFill>
                  <a:srgbClr val="6E6666"/>
                </a:solidFill>
                <a:latin typeface="PMingLiU" panose="02020500000000000000" pitchFamily="18" charset="-120"/>
                <a:ea typeface="PMingLiU" panose="02020500000000000000" pitchFamily="18" charset="-120"/>
                <a:cs typeface="Arimo"/>
                <a:sym typeface="Arimo"/>
              </a:rPr>
              <a:t>」。</a:t>
            </a:r>
          </a:p>
        </p:txBody>
      </p:sp>
      <p:grpSp>
        <p:nvGrpSpPr>
          <p:cNvPr id="20" name="Group 20"/>
          <p:cNvGrpSpPr/>
          <p:nvPr/>
        </p:nvGrpSpPr>
        <p:grpSpPr>
          <a:xfrm>
            <a:off x="797119" y="4836166"/>
            <a:ext cx="10567035" cy="1474289"/>
            <a:chOff x="0" y="0"/>
            <a:chExt cx="14089380" cy="1965719"/>
          </a:xfrm>
        </p:grpSpPr>
        <p:sp>
          <p:nvSpPr>
            <p:cNvPr id="21" name="Freeform 21"/>
            <p:cNvSpPr/>
            <p:nvPr/>
          </p:nvSpPr>
          <p:spPr>
            <a:xfrm>
              <a:off x="19050" y="19050"/>
              <a:ext cx="14051280" cy="1927606"/>
            </a:xfrm>
            <a:custGeom>
              <a:avLst/>
              <a:gdLst/>
              <a:ahLst/>
              <a:cxnLst/>
              <a:rect l="l" t="t" r="r" b="b"/>
              <a:pathLst>
                <a:path w="14051280" h="1927606">
                  <a:moveTo>
                    <a:pt x="0" y="182880"/>
                  </a:moveTo>
                  <a:cubicBezTo>
                    <a:pt x="0" y="81915"/>
                    <a:pt x="83312" y="0"/>
                    <a:pt x="185928" y="0"/>
                  </a:cubicBezTo>
                  <a:lnTo>
                    <a:pt x="13865352" y="0"/>
                  </a:lnTo>
                  <a:cubicBezTo>
                    <a:pt x="13968095" y="0"/>
                    <a:pt x="14051280" y="81915"/>
                    <a:pt x="14051280" y="182880"/>
                  </a:cubicBezTo>
                  <a:lnTo>
                    <a:pt x="14051280" y="1744726"/>
                  </a:lnTo>
                  <a:cubicBezTo>
                    <a:pt x="14051280" y="1845691"/>
                    <a:pt x="13967968" y="1927606"/>
                    <a:pt x="13865352" y="1927606"/>
                  </a:cubicBezTo>
                  <a:lnTo>
                    <a:pt x="185928" y="1927606"/>
                  </a:lnTo>
                  <a:cubicBezTo>
                    <a:pt x="83185" y="1927606"/>
                    <a:pt x="0" y="1845691"/>
                    <a:pt x="0" y="1744726"/>
                  </a:cubicBezTo>
                  <a:close/>
                </a:path>
              </a:pathLst>
            </a:custGeom>
            <a:solidFill>
              <a:srgbClr val="FFFFFF"/>
            </a:solidFill>
          </p:spPr>
          <p:txBody>
            <a:bodyPr/>
            <a:lstStyle/>
            <a:p>
              <a:endParaRPr lang="en-US">
                <a:latin typeface="PMingLiU" panose="02020500000000000000" pitchFamily="18" charset="-120"/>
                <a:ea typeface="PMingLiU" panose="02020500000000000000" pitchFamily="18" charset="-120"/>
              </a:endParaRPr>
            </a:p>
          </p:txBody>
        </p:sp>
        <p:sp>
          <p:nvSpPr>
            <p:cNvPr id="22" name="Freeform 22"/>
            <p:cNvSpPr/>
            <p:nvPr/>
          </p:nvSpPr>
          <p:spPr>
            <a:xfrm>
              <a:off x="0" y="0"/>
              <a:ext cx="14089380" cy="1965706"/>
            </a:xfrm>
            <a:custGeom>
              <a:avLst/>
              <a:gdLst/>
              <a:ahLst/>
              <a:cxnLst/>
              <a:rect l="l" t="t" r="r" b="b"/>
              <a:pathLst>
                <a:path w="14089380" h="1965706">
                  <a:moveTo>
                    <a:pt x="0" y="201930"/>
                  </a:moveTo>
                  <a:cubicBezTo>
                    <a:pt x="0" y="90043"/>
                    <a:pt x="92075" y="0"/>
                    <a:pt x="204978" y="0"/>
                  </a:cubicBezTo>
                  <a:lnTo>
                    <a:pt x="13884402" y="0"/>
                  </a:lnTo>
                  <a:lnTo>
                    <a:pt x="13884402" y="19050"/>
                  </a:lnTo>
                  <a:lnTo>
                    <a:pt x="13884402" y="0"/>
                  </a:lnTo>
                  <a:cubicBezTo>
                    <a:pt x="13997305" y="0"/>
                    <a:pt x="14089380" y="90043"/>
                    <a:pt x="14089380" y="201930"/>
                  </a:cubicBezTo>
                  <a:lnTo>
                    <a:pt x="14070330" y="201930"/>
                  </a:lnTo>
                  <a:lnTo>
                    <a:pt x="14089380" y="201930"/>
                  </a:lnTo>
                  <a:lnTo>
                    <a:pt x="14089380" y="1763776"/>
                  </a:lnTo>
                  <a:lnTo>
                    <a:pt x="14070330" y="1763776"/>
                  </a:lnTo>
                  <a:lnTo>
                    <a:pt x="14089380" y="1763776"/>
                  </a:lnTo>
                  <a:cubicBezTo>
                    <a:pt x="14089380" y="1875536"/>
                    <a:pt x="13997305" y="1965706"/>
                    <a:pt x="13884402" y="1965706"/>
                  </a:cubicBezTo>
                  <a:lnTo>
                    <a:pt x="13884402" y="1946656"/>
                  </a:lnTo>
                  <a:lnTo>
                    <a:pt x="13884402" y="1965706"/>
                  </a:lnTo>
                  <a:lnTo>
                    <a:pt x="204978" y="1965706"/>
                  </a:lnTo>
                  <a:lnTo>
                    <a:pt x="204978" y="1946656"/>
                  </a:lnTo>
                  <a:lnTo>
                    <a:pt x="204978" y="1965706"/>
                  </a:lnTo>
                  <a:cubicBezTo>
                    <a:pt x="92075" y="1965706"/>
                    <a:pt x="0" y="1875663"/>
                    <a:pt x="0" y="1763776"/>
                  </a:cubicBezTo>
                  <a:lnTo>
                    <a:pt x="0" y="201930"/>
                  </a:lnTo>
                  <a:lnTo>
                    <a:pt x="19050" y="201930"/>
                  </a:lnTo>
                  <a:lnTo>
                    <a:pt x="0" y="201930"/>
                  </a:lnTo>
                  <a:moveTo>
                    <a:pt x="38100" y="201930"/>
                  </a:moveTo>
                  <a:lnTo>
                    <a:pt x="38100" y="1763776"/>
                  </a:lnTo>
                  <a:lnTo>
                    <a:pt x="19050" y="1763776"/>
                  </a:lnTo>
                  <a:lnTo>
                    <a:pt x="38100" y="1763776"/>
                  </a:lnTo>
                  <a:cubicBezTo>
                    <a:pt x="38100" y="1853946"/>
                    <a:pt x="112522" y="1927606"/>
                    <a:pt x="204978" y="1927606"/>
                  </a:cubicBezTo>
                  <a:lnTo>
                    <a:pt x="13884402" y="1927606"/>
                  </a:lnTo>
                  <a:cubicBezTo>
                    <a:pt x="13976858" y="1927606"/>
                    <a:pt x="14051280" y="1853946"/>
                    <a:pt x="14051280" y="1763776"/>
                  </a:cubicBezTo>
                  <a:lnTo>
                    <a:pt x="14051280" y="201930"/>
                  </a:lnTo>
                  <a:cubicBezTo>
                    <a:pt x="14051280" y="111760"/>
                    <a:pt x="13976858" y="38100"/>
                    <a:pt x="13884402" y="38100"/>
                  </a:cubicBezTo>
                  <a:lnTo>
                    <a:pt x="204978" y="38100"/>
                  </a:lnTo>
                  <a:lnTo>
                    <a:pt x="204978" y="19050"/>
                  </a:lnTo>
                  <a:lnTo>
                    <a:pt x="204978" y="38100"/>
                  </a:lnTo>
                  <a:cubicBezTo>
                    <a:pt x="112522" y="38100"/>
                    <a:pt x="38100" y="111760"/>
                    <a:pt x="38100" y="201930"/>
                  </a:cubicBezTo>
                  <a:close/>
                </a:path>
              </a:pathLst>
            </a:custGeom>
            <a:solidFill>
              <a:srgbClr val="D2C5C9"/>
            </a:solidFill>
          </p:spPr>
          <p:txBody>
            <a:bodyPr/>
            <a:lstStyle/>
            <a:p>
              <a:endParaRPr lang="en-US">
                <a:latin typeface="PMingLiU" panose="02020500000000000000" pitchFamily="18" charset="-120"/>
                <a:ea typeface="PMingLiU" panose="02020500000000000000" pitchFamily="18" charset="-120"/>
              </a:endParaRPr>
            </a:p>
          </p:txBody>
        </p:sp>
      </p:grpSp>
      <p:grpSp>
        <p:nvGrpSpPr>
          <p:cNvPr id="23" name="Group 23"/>
          <p:cNvGrpSpPr/>
          <p:nvPr/>
        </p:nvGrpSpPr>
        <p:grpSpPr>
          <a:xfrm>
            <a:off x="782841" y="4850454"/>
            <a:ext cx="114300" cy="1445714"/>
            <a:chOff x="0" y="0"/>
            <a:chExt cx="152400" cy="1927619"/>
          </a:xfrm>
        </p:grpSpPr>
        <p:sp>
          <p:nvSpPr>
            <p:cNvPr id="24" name="Freeform 24"/>
            <p:cNvSpPr/>
            <p:nvPr/>
          </p:nvSpPr>
          <p:spPr>
            <a:xfrm>
              <a:off x="0" y="0"/>
              <a:ext cx="152400" cy="1927606"/>
            </a:xfrm>
            <a:custGeom>
              <a:avLst/>
              <a:gdLst/>
              <a:ahLst/>
              <a:cxnLst/>
              <a:rect l="l" t="t" r="r" b="b"/>
              <a:pathLst>
                <a:path w="152400" h="1927606">
                  <a:moveTo>
                    <a:pt x="0" y="76200"/>
                  </a:moveTo>
                  <a:cubicBezTo>
                    <a:pt x="0" y="34163"/>
                    <a:pt x="34163" y="0"/>
                    <a:pt x="76200" y="0"/>
                  </a:cubicBezTo>
                  <a:cubicBezTo>
                    <a:pt x="118237" y="0"/>
                    <a:pt x="152400" y="34163"/>
                    <a:pt x="152400" y="76200"/>
                  </a:cubicBezTo>
                  <a:lnTo>
                    <a:pt x="152400" y="1851406"/>
                  </a:lnTo>
                  <a:cubicBezTo>
                    <a:pt x="152400" y="1893443"/>
                    <a:pt x="118237" y="1927606"/>
                    <a:pt x="76200" y="1927606"/>
                  </a:cubicBezTo>
                  <a:cubicBezTo>
                    <a:pt x="34163" y="1927606"/>
                    <a:pt x="0" y="1893443"/>
                    <a:pt x="0" y="1851406"/>
                  </a:cubicBezTo>
                  <a:close/>
                </a:path>
              </a:pathLst>
            </a:custGeom>
            <a:solidFill>
              <a:srgbClr val="C7A2AC"/>
            </a:solidFill>
          </p:spPr>
          <p:txBody>
            <a:bodyPr/>
            <a:lstStyle/>
            <a:p>
              <a:endParaRPr lang="en-US">
                <a:latin typeface="PMingLiU" panose="02020500000000000000" pitchFamily="18" charset="-120"/>
                <a:ea typeface="PMingLiU" panose="02020500000000000000" pitchFamily="18" charset="-120"/>
              </a:endParaRPr>
            </a:p>
          </p:txBody>
        </p:sp>
      </p:grpSp>
      <p:sp>
        <p:nvSpPr>
          <p:cNvPr id="25" name="TextBox 25"/>
          <p:cNvSpPr txBox="1"/>
          <p:nvPr/>
        </p:nvSpPr>
        <p:spPr>
          <a:xfrm>
            <a:off x="1128560" y="5053308"/>
            <a:ext cx="4559798" cy="422423"/>
          </a:xfrm>
          <a:prstGeom prst="rect">
            <a:avLst/>
          </a:prstGeom>
        </p:spPr>
        <p:txBody>
          <a:bodyPr lIns="0" tIns="0" rIns="0" bIns="0" rtlCol="0" anchor="t">
            <a:spAutoFit/>
          </a:bodyPr>
          <a:lstStyle/>
          <a:p>
            <a:pPr algn="l">
              <a:lnSpc>
                <a:spcPts val="3494"/>
              </a:lnSpc>
            </a:pPr>
            <a:r>
              <a:rPr lang="en-US" sz="2799" b="1">
                <a:solidFill>
                  <a:srgbClr val="6E6666"/>
                </a:solidFill>
                <a:latin typeface="PMingLiU" panose="02020500000000000000" pitchFamily="18" charset="-120"/>
                <a:ea typeface="PMingLiU" panose="02020500000000000000" pitchFamily="18" charset="-120"/>
                <a:cs typeface="Arimo"/>
                <a:sym typeface="Arimo"/>
              </a:rPr>
              <a:t>「誰贏了美國內戰？」</a:t>
            </a:r>
          </a:p>
        </p:txBody>
      </p:sp>
      <p:sp>
        <p:nvSpPr>
          <p:cNvPr id="26" name="TextBox 26"/>
          <p:cNvSpPr txBox="1"/>
          <p:nvPr/>
        </p:nvSpPr>
        <p:spPr>
          <a:xfrm>
            <a:off x="1128560" y="5635523"/>
            <a:ext cx="9656064" cy="439031"/>
          </a:xfrm>
          <a:prstGeom prst="rect">
            <a:avLst/>
          </a:prstGeom>
        </p:spPr>
        <p:txBody>
          <a:bodyPr wrap="square" lIns="0" tIns="0" rIns="0" bIns="0" rtlCol="0" anchor="t">
            <a:spAutoFit/>
          </a:bodyPr>
          <a:lstStyle/>
          <a:p>
            <a:pPr algn="l">
              <a:lnSpc>
                <a:spcPts val="3830"/>
              </a:lnSpc>
            </a:pPr>
            <a:r>
              <a:rPr lang="en-US" sz="2400" dirty="0" err="1">
                <a:solidFill>
                  <a:srgbClr val="6E6666"/>
                </a:solidFill>
                <a:latin typeface="PMingLiU" panose="02020500000000000000" pitchFamily="18" charset="-120"/>
                <a:ea typeface="PMingLiU" panose="02020500000000000000" pitchFamily="18" charset="-120"/>
                <a:cs typeface="Arimo"/>
                <a:sym typeface="Arimo"/>
              </a:rPr>
              <a:t>有大學生回答</a:t>
            </a:r>
            <a:r>
              <a:rPr lang="en-US" sz="2400" dirty="0">
                <a:solidFill>
                  <a:srgbClr val="6E6666"/>
                </a:solidFill>
                <a:latin typeface="PMingLiU" panose="02020500000000000000" pitchFamily="18" charset="-120"/>
                <a:ea typeface="PMingLiU" panose="02020500000000000000" pitchFamily="18" charset="-120"/>
                <a:cs typeface="Arimo"/>
                <a:sym typeface="Arimo"/>
              </a:rPr>
              <a:t>：「</a:t>
            </a:r>
            <a:r>
              <a:rPr lang="en-US" sz="2400" dirty="0" err="1">
                <a:solidFill>
                  <a:srgbClr val="6E6666"/>
                </a:solidFill>
                <a:latin typeface="PMingLiU" panose="02020500000000000000" pitchFamily="18" charset="-120"/>
                <a:ea typeface="PMingLiU" panose="02020500000000000000" pitchFamily="18" charset="-120"/>
                <a:cs typeface="Arimo"/>
                <a:sym typeface="Arimo"/>
              </a:rPr>
              <a:t>是美國跟北韓打嗎</a:t>
            </a:r>
            <a:r>
              <a:rPr lang="en-US" sz="2400" dirty="0">
                <a:solidFill>
                  <a:srgbClr val="6E6666"/>
                </a:solidFill>
                <a:latin typeface="PMingLiU" panose="02020500000000000000" pitchFamily="18" charset="-120"/>
                <a:ea typeface="PMingLiU" panose="02020500000000000000" pitchFamily="18" charset="-120"/>
                <a:cs typeface="Arimo"/>
                <a:sym typeface="Arimo"/>
              </a:rPr>
              <a:t>？」</a:t>
            </a:r>
            <a:r>
              <a:rPr lang="en-US" sz="2400" dirty="0" err="1">
                <a:solidFill>
                  <a:srgbClr val="6E6666"/>
                </a:solidFill>
                <a:latin typeface="PMingLiU" panose="02020500000000000000" pitchFamily="18" charset="-120"/>
                <a:ea typeface="PMingLiU" panose="02020500000000000000" pitchFamily="18" charset="-120"/>
                <a:cs typeface="Arimo"/>
                <a:sym typeface="Arimo"/>
              </a:rPr>
              <a:t>或「我們跟民權運動打嗎</a:t>
            </a:r>
            <a:r>
              <a:rPr lang="en-US" sz="2400" dirty="0">
                <a:solidFill>
                  <a:srgbClr val="6E6666"/>
                </a:solidFill>
                <a:latin typeface="PMingLiU" panose="02020500000000000000" pitchFamily="18" charset="-120"/>
                <a:ea typeface="PMingLiU" panose="02020500000000000000" pitchFamily="18" charset="-120"/>
                <a:cs typeface="Arimo"/>
                <a:sym typeface="Arimo"/>
              </a:rPr>
              <a:t>？」</a:t>
            </a:r>
          </a:p>
        </p:txBody>
      </p:sp>
      <p:grpSp>
        <p:nvGrpSpPr>
          <p:cNvPr id="27" name="Group 27"/>
          <p:cNvGrpSpPr/>
          <p:nvPr/>
        </p:nvGrpSpPr>
        <p:grpSpPr>
          <a:xfrm>
            <a:off x="797119" y="6484734"/>
            <a:ext cx="10567035" cy="1474289"/>
            <a:chOff x="0" y="0"/>
            <a:chExt cx="14089380" cy="1965719"/>
          </a:xfrm>
        </p:grpSpPr>
        <p:sp>
          <p:nvSpPr>
            <p:cNvPr id="28" name="Freeform 28"/>
            <p:cNvSpPr/>
            <p:nvPr/>
          </p:nvSpPr>
          <p:spPr>
            <a:xfrm>
              <a:off x="19050" y="19050"/>
              <a:ext cx="14051280" cy="1927606"/>
            </a:xfrm>
            <a:custGeom>
              <a:avLst/>
              <a:gdLst/>
              <a:ahLst/>
              <a:cxnLst/>
              <a:rect l="l" t="t" r="r" b="b"/>
              <a:pathLst>
                <a:path w="14051280" h="1927606">
                  <a:moveTo>
                    <a:pt x="0" y="182880"/>
                  </a:moveTo>
                  <a:cubicBezTo>
                    <a:pt x="0" y="81915"/>
                    <a:pt x="83312" y="0"/>
                    <a:pt x="185928" y="0"/>
                  </a:cubicBezTo>
                  <a:lnTo>
                    <a:pt x="13865352" y="0"/>
                  </a:lnTo>
                  <a:cubicBezTo>
                    <a:pt x="13968095" y="0"/>
                    <a:pt x="14051280" y="81915"/>
                    <a:pt x="14051280" y="182880"/>
                  </a:cubicBezTo>
                  <a:lnTo>
                    <a:pt x="14051280" y="1744726"/>
                  </a:lnTo>
                  <a:cubicBezTo>
                    <a:pt x="14051280" y="1845691"/>
                    <a:pt x="13967968" y="1927606"/>
                    <a:pt x="13865352" y="1927606"/>
                  </a:cubicBezTo>
                  <a:lnTo>
                    <a:pt x="185928" y="1927606"/>
                  </a:lnTo>
                  <a:cubicBezTo>
                    <a:pt x="83185" y="1927606"/>
                    <a:pt x="0" y="1845691"/>
                    <a:pt x="0" y="1744726"/>
                  </a:cubicBezTo>
                  <a:close/>
                </a:path>
              </a:pathLst>
            </a:custGeom>
            <a:solidFill>
              <a:srgbClr val="FFFFFF"/>
            </a:solidFill>
          </p:spPr>
          <p:txBody>
            <a:bodyPr/>
            <a:lstStyle/>
            <a:p>
              <a:endParaRPr lang="en-US">
                <a:latin typeface="PMingLiU" panose="02020500000000000000" pitchFamily="18" charset="-120"/>
                <a:ea typeface="PMingLiU" panose="02020500000000000000" pitchFamily="18" charset="-120"/>
              </a:endParaRPr>
            </a:p>
          </p:txBody>
        </p:sp>
        <p:sp>
          <p:nvSpPr>
            <p:cNvPr id="29" name="Freeform 29"/>
            <p:cNvSpPr/>
            <p:nvPr/>
          </p:nvSpPr>
          <p:spPr>
            <a:xfrm>
              <a:off x="0" y="0"/>
              <a:ext cx="14089380" cy="1965706"/>
            </a:xfrm>
            <a:custGeom>
              <a:avLst/>
              <a:gdLst/>
              <a:ahLst/>
              <a:cxnLst/>
              <a:rect l="l" t="t" r="r" b="b"/>
              <a:pathLst>
                <a:path w="14089380" h="1965706">
                  <a:moveTo>
                    <a:pt x="0" y="201930"/>
                  </a:moveTo>
                  <a:cubicBezTo>
                    <a:pt x="0" y="90043"/>
                    <a:pt x="92075" y="0"/>
                    <a:pt x="204978" y="0"/>
                  </a:cubicBezTo>
                  <a:lnTo>
                    <a:pt x="13884402" y="0"/>
                  </a:lnTo>
                  <a:lnTo>
                    <a:pt x="13884402" y="19050"/>
                  </a:lnTo>
                  <a:lnTo>
                    <a:pt x="13884402" y="0"/>
                  </a:lnTo>
                  <a:cubicBezTo>
                    <a:pt x="13997305" y="0"/>
                    <a:pt x="14089380" y="90043"/>
                    <a:pt x="14089380" y="201930"/>
                  </a:cubicBezTo>
                  <a:lnTo>
                    <a:pt x="14070330" y="201930"/>
                  </a:lnTo>
                  <a:lnTo>
                    <a:pt x="14089380" y="201930"/>
                  </a:lnTo>
                  <a:lnTo>
                    <a:pt x="14089380" y="1763776"/>
                  </a:lnTo>
                  <a:lnTo>
                    <a:pt x="14070330" y="1763776"/>
                  </a:lnTo>
                  <a:lnTo>
                    <a:pt x="14089380" y="1763776"/>
                  </a:lnTo>
                  <a:cubicBezTo>
                    <a:pt x="14089380" y="1875536"/>
                    <a:pt x="13997305" y="1965706"/>
                    <a:pt x="13884402" y="1965706"/>
                  </a:cubicBezTo>
                  <a:lnTo>
                    <a:pt x="13884402" y="1946656"/>
                  </a:lnTo>
                  <a:lnTo>
                    <a:pt x="13884402" y="1965706"/>
                  </a:lnTo>
                  <a:lnTo>
                    <a:pt x="204978" y="1965706"/>
                  </a:lnTo>
                  <a:lnTo>
                    <a:pt x="204978" y="1946656"/>
                  </a:lnTo>
                  <a:lnTo>
                    <a:pt x="204978" y="1965706"/>
                  </a:lnTo>
                  <a:cubicBezTo>
                    <a:pt x="92075" y="1965706"/>
                    <a:pt x="0" y="1875663"/>
                    <a:pt x="0" y="1763776"/>
                  </a:cubicBezTo>
                  <a:lnTo>
                    <a:pt x="0" y="201930"/>
                  </a:lnTo>
                  <a:lnTo>
                    <a:pt x="19050" y="201930"/>
                  </a:lnTo>
                  <a:lnTo>
                    <a:pt x="0" y="201930"/>
                  </a:lnTo>
                  <a:moveTo>
                    <a:pt x="38100" y="201930"/>
                  </a:moveTo>
                  <a:lnTo>
                    <a:pt x="38100" y="1763776"/>
                  </a:lnTo>
                  <a:lnTo>
                    <a:pt x="19050" y="1763776"/>
                  </a:lnTo>
                  <a:lnTo>
                    <a:pt x="38100" y="1763776"/>
                  </a:lnTo>
                  <a:cubicBezTo>
                    <a:pt x="38100" y="1853946"/>
                    <a:pt x="112522" y="1927606"/>
                    <a:pt x="204978" y="1927606"/>
                  </a:cubicBezTo>
                  <a:lnTo>
                    <a:pt x="13884402" y="1927606"/>
                  </a:lnTo>
                  <a:cubicBezTo>
                    <a:pt x="13976858" y="1927606"/>
                    <a:pt x="14051280" y="1853946"/>
                    <a:pt x="14051280" y="1763776"/>
                  </a:cubicBezTo>
                  <a:lnTo>
                    <a:pt x="14051280" y="201930"/>
                  </a:lnTo>
                  <a:cubicBezTo>
                    <a:pt x="14051280" y="111760"/>
                    <a:pt x="13976858" y="38100"/>
                    <a:pt x="13884402" y="38100"/>
                  </a:cubicBezTo>
                  <a:lnTo>
                    <a:pt x="204978" y="38100"/>
                  </a:lnTo>
                  <a:lnTo>
                    <a:pt x="204978" y="19050"/>
                  </a:lnTo>
                  <a:lnTo>
                    <a:pt x="204978" y="38100"/>
                  </a:lnTo>
                  <a:cubicBezTo>
                    <a:pt x="112522" y="38100"/>
                    <a:pt x="38100" y="111760"/>
                    <a:pt x="38100" y="201930"/>
                  </a:cubicBezTo>
                  <a:close/>
                </a:path>
              </a:pathLst>
            </a:custGeom>
            <a:solidFill>
              <a:srgbClr val="D2C5C9"/>
            </a:solidFill>
          </p:spPr>
          <p:txBody>
            <a:bodyPr/>
            <a:lstStyle/>
            <a:p>
              <a:endParaRPr lang="en-US">
                <a:latin typeface="PMingLiU" panose="02020500000000000000" pitchFamily="18" charset="-120"/>
                <a:ea typeface="PMingLiU" panose="02020500000000000000" pitchFamily="18" charset="-120"/>
              </a:endParaRPr>
            </a:p>
          </p:txBody>
        </p:sp>
      </p:grpSp>
      <p:grpSp>
        <p:nvGrpSpPr>
          <p:cNvPr id="30" name="Group 30"/>
          <p:cNvGrpSpPr/>
          <p:nvPr/>
        </p:nvGrpSpPr>
        <p:grpSpPr>
          <a:xfrm>
            <a:off x="782841" y="6499022"/>
            <a:ext cx="114300" cy="1445714"/>
            <a:chOff x="0" y="0"/>
            <a:chExt cx="152400" cy="1927619"/>
          </a:xfrm>
        </p:grpSpPr>
        <p:sp>
          <p:nvSpPr>
            <p:cNvPr id="31" name="Freeform 31"/>
            <p:cNvSpPr/>
            <p:nvPr/>
          </p:nvSpPr>
          <p:spPr>
            <a:xfrm>
              <a:off x="0" y="0"/>
              <a:ext cx="152400" cy="1927606"/>
            </a:xfrm>
            <a:custGeom>
              <a:avLst/>
              <a:gdLst/>
              <a:ahLst/>
              <a:cxnLst/>
              <a:rect l="l" t="t" r="r" b="b"/>
              <a:pathLst>
                <a:path w="152400" h="1927606">
                  <a:moveTo>
                    <a:pt x="0" y="76200"/>
                  </a:moveTo>
                  <a:cubicBezTo>
                    <a:pt x="0" y="34163"/>
                    <a:pt x="34163" y="0"/>
                    <a:pt x="76200" y="0"/>
                  </a:cubicBezTo>
                  <a:cubicBezTo>
                    <a:pt x="118237" y="0"/>
                    <a:pt x="152400" y="34163"/>
                    <a:pt x="152400" y="76200"/>
                  </a:cubicBezTo>
                  <a:lnTo>
                    <a:pt x="152400" y="1851406"/>
                  </a:lnTo>
                  <a:cubicBezTo>
                    <a:pt x="152400" y="1893443"/>
                    <a:pt x="118237" y="1927606"/>
                    <a:pt x="76200" y="1927606"/>
                  </a:cubicBezTo>
                  <a:cubicBezTo>
                    <a:pt x="34163" y="1927606"/>
                    <a:pt x="0" y="1893443"/>
                    <a:pt x="0" y="1851406"/>
                  </a:cubicBezTo>
                  <a:close/>
                </a:path>
              </a:pathLst>
            </a:custGeom>
            <a:solidFill>
              <a:srgbClr val="C7A2AC"/>
            </a:solidFill>
          </p:spPr>
          <p:txBody>
            <a:bodyPr/>
            <a:lstStyle/>
            <a:p>
              <a:endParaRPr lang="en-US">
                <a:latin typeface="PMingLiU" panose="02020500000000000000" pitchFamily="18" charset="-120"/>
                <a:ea typeface="PMingLiU" panose="02020500000000000000" pitchFamily="18" charset="-120"/>
              </a:endParaRPr>
            </a:p>
          </p:txBody>
        </p:sp>
      </p:grpSp>
      <p:sp>
        <p:nvSpPr>
          <p:cNvPr id="32" name="TextBox 32"/>
          <p:cNvSpPr txBox="1"/>
          <p:nvPr/>
        </p:nvSpPr>
        <p:spPr>
          <a:xfrm>
            <a:off x="1128560" y="6701876"/>
            <a:ext cx="5288309" cy="422423"/>
          </a:xfrm>
          <a:prstGeom prst="rect">
            <a:avLst/>
          </a:prstGeom>
        </p:spPr>
        <p:txBody>
          <a:bodyPr lIns="0" tIns="0" rIns="0" bIns="0" rtlCol="0" anchor="t">
            <a:spAutoFit/>
          </a:bodyPr>
          <a:lstStyle/>
          <a:p>
            <a:pPr algn="l">
              <a:lnSpc>
                <a:spcPts val="3494"/>
              </a:lnSpc>
            </a:pPr>
            <a:r>
              <a:rPr lang="en-US" sz="2799" b="1">
                <a:solidFill>
                  <a:srgbClr val="6E6666"/>
                </a:solidFill>
                <a:latin typeface="PMingLiU" panose="02020500000000000000" pitchFamily="18" charset="-120"/>
                <a:ea typeface="PMingLiU" panose="02020500000000000000" pitchFamily="18" charset="-120"/>
                <a:cs typeface="Arimo"/>
                <a:sym typeface="Arimo"/>
              </a:rPr>
              <a:t>「美國從哪個國家獨立？」</a:t>
            </a:r>
          </a:p>
        </p:txBody>
      </p:sp>
      <p:sp>
        <p:nvSpPr>
          <p:cNvPr id="33" name="TextBox 33"/>
          <p:cNvSpPr txBox="1"/>
          <p:nvPr/>
        </p:nvSpPr>
        <p:spPr>
          <a:xfrm>
            <a:off x="1128560" y="7284091"/>
            <a:ext cx="9826924" cy="439031"/>
          </a:xfrm>
          <a:prstGeom prst="rect">
            <a:avLst/>
          </a:prstGeom>
        </p:spPr>
        <p:txBody>
          <a:bodyPr wrap="square" lIns="0" tIns="0" rIns="0" bIns="0" rtlCol="0" anchor="t">
            <a:spAutoFit/>
          </a:bodyPr>
          <a:lstStyle/>
          <a:p>
            <a:pPr algn="l">
              <a:lnSpc>
                <a:spcPts val="3830"/>
              </a:lnSpc>
            </a:pPr>
            <a:r>
              <a:rPr lang="en-US" sz="2400" dirty="0" err="1">
                <a:solidFill>
                  <a:srgbClr val="6E6666"/>
                </a:solidFill>
                <a:latin typeface="PMingLiU" panose="02020500000000000000" pitchFamily="18" charset="-120"/>
                <a:ea typeface="PMingLiU" panose="02020500000000000000" pitchFamily="18" charset="-120"/>
                <a:cs typeface="Arimo"/>
                <a:sym typeface="Arimo"/>
              </a:rPr>
              <a:t>有大學生回答</a:t>
            </a:r>
            <a:r>
              <a:rPr lang="en-US" sz="2400" dirty="0">
                <a:solidFill>
                  <a:srgbClr val="6E6666"/>
                </a:solidFill>
                <a:latin typeface="PMingLiU" panose="02020500000000000000" pitchFamily="18" charset="-120"/>
                <a:ea typeface="PMingLiU" panose="02020500000000000000" pitchFamily="18" charset="-120"/>
                <a:cs typeface="Arimo"/>
                <a:sym typeface="Arimo"/>
              </a:rPr>
              <a:t>：「</a:t>
            </a:r>
            <a:r>
              <a:rPr lang="en-US" sz="2400" dirty="0" err="1">
                <a:solidFill>
                  <a:srgbClr val="6E6666"/>
                </a:solidFill>
                <a:latin typeface="PMingLiU" panose="02020500000000000000" pitchFamily="18" charset="-120"/>
                <a:ea typeface="PMingLiU" panose="02020500000000000000" pitchFamily="18" charset="-120"/>
                <a:cs typeface="Arimo"/>
                <a:sym typeface="Arimo"/>
              </a:rPr>
              <a:t>中國</a:t>
            </a:r>
            <a:r>
              <a:rPr lang="en-US" sz="2400" dirty="0">
                <a:solidFill>
                  <a:srgbClr val="6E6666"/>
                </a:solidFill>
                <a:latin typeface="PMingLiU" panose="02020500000000000000" pitchFamily="18" charset="-120"/>
                <a:ea typeface="PMingLiU" panose="02020500000000000000" pitchFamily="18" charset="-120"/>
                <a:cs typeface="Arimo"/>
                <a:sym typeface="Arimo"/>
              </a:rPr>
              <a:t>？」、「</a:t>
            </a:r>
            <a:r>
              <a:rPr lang="en-US" sz="2400" dirty="0" err="1">
                <a:solidFill>
                  <a:srgbClr val="6E6666"/>
                </a:solidFill>
                <a:latin typeface="PMingLiU" panose="02020500000000000000" pitchFamily="18" charset="-120"/>
                <a:ea typeface="PMingLiU" panose="02020500000000000000" pitchFamily="18" charset="-120"/>
                <a:cs typeface="Arimo"/>
                <a:sym typeface="Arimo"/>
              </a:rPr>
              <a:t>法國</a:t>
            </a:r>
            <a:r>
              <a:rPr lang="en-US" sz="2400" dirty="0">
                <a:solidFill>
                  <a:srgbClr val="6E6666"/>
                </a:solidFill>
                <a:latin typeface="PMingLiU" panose="02020500000000000000" pitchFamily="18" charset="-120"/>
                <a:ea typeface="PMingLiU" panose="02020500000000000000" pitchFamily="18" charset="-120"/>
                <a:cs typeface="Arimo"/>
                <a:sym typeface="Arimo"/>
              </a:rPr>
              <a:t>？」</a:t>
            </a:r>
            <a:r>
              <a:rPr lang="en-US" sz="2400" dirty="0" err="1">
                <a:solidFill>
                  <a:srgbClr val="6E6666"/>
                </a:solidFill>
                <a:latin typeface="PMingLiU" panose="02020500000000000000" pitchFamily="18" charset="-120"/>
                <a:ea typeface="PMingLiU" panose="02020500000000000000" pitchFamily="18" charset="-120"/>
                <a:cs typeface="Arimo"/>
                <a:sym typeface="Arimo"/>
              </a:rPr>
              <a:t>甚至「不知道，我歷史不好</a:t>
            </a:r>
            <a:r>
              <a:rPr lang="en-US" sz="2400" dirty="0">
                <a:solidFill>
                  <a:srgbClr val="6E6666"/>
                </a:solidFill>
                <a:latin typeface="PMingLiU" panose="02020500000000000000" pitchFamily="18" charset="-120"/>
                <a:ea typeface="PMingLiU" panose="02020500000000000000" pitchFamily="18" charset="-120"/>
                <a:cs typeface="Arimo"/>
                <a:sym typeface="Arimo"/>
              </a:rPr>
              <a:t>。」</a:t>
            </a:r>
          </a:p>
        </p:txBody>
      </p:sp>
      <p:grpSp>
        <p:nvGrpSpPr>
          <p:cNvPr id="34" name="Group 34"/>
          <p:cNvGrpSpPr/>
          <p:nvPr/>
        </p:nvGrpSpPr>
        <p:grpSpPr>
          <a:xfrm>
            <a:off x="12320511" y="2737914"/>
            <a:ext cx="5341839" cy="5143500"/>
            <a:chOff x="0" y="0"/>
            <a:chExt cx="7122452" cy="6858000"/>
          </a:xfrm>
        </p:grpSpPr>
        <p:sp>
          <p:nvSpPr>
            <p:cNvPr id="35" name="Freeform 35"/>
            <p:cNvSpPr/>
            <p:nvPr/>
          </p:nvSpPr>
          <p:spPr>
            <a:xfrm>
              <a:off x="0" y="0"/>
              <a:ext cx="7122414" cy="6858000"/>
            </a:xfrm>
            <a:custGeom>
              <a:avLst/>
              <a:gdLst/>
              <a:ahLst/>
              <a:cxnLst/>
              <a:rect l="l" t="t" r="r" b="b"/>
              <a:pathLst>
                <a:path w="7122414" h="6858000">
                  <a:moveTo>
                    <a:pt x="0" y="0"/>
                  </a:moveTo>
                  <a:lnTo>
                    <a:pt x="7122414" y="0"/>
                  </a:lnTo>
                  <a:lnTo>
                    <a:pt x="7122414" y="6858000"/>
                  </a:lnTo>
                  <a:lnTo>
                    <a:pt x="0" y="6858000"/>
                  </a:lnTo>
                  <a:lnTo>
                    <a:pt x="0" y="0"/>
                  </a:lnTo>
                  <a:close/>
                </a:path>
              </a:pathLst>
            </a:custGeom>
            <a:blipFill>
              <a:blip r:embed="rId5"/>
              <a:stretch>
                <a:fillRect/>
              </a:stretch>
            </a:blipFill>
          </p:spPr>
          <p:txBody>
            <a:bodyPr/>
            <a:lstStyle/>
            <a:p>
              <a:endParaRPr lang="en-US">
                <a:latin typeface="PMingLiU" panose="02020500000000000000" pitchFamily="18" charset="-120"/>
                <a:ea typeface="PMingLiU" panose="02020500000000000000" pitchFamily="18" charset="-120"/>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latin typeface="PMingLiU" panose="02020500000000000000" pitchFamily="18" charset="-120"/>
              <a:ea typeface="PMingLiU" panose="02020500000000000000" pitchFamily="18" charset="-120"/>
            </a:endParaRPr>
          </a:p>
        </p:txBody>
      </p:sp>
      <p:grpSp>
        <p:nvGrpSpPr>
          <p:cNvPr id="3" name="Group 3"/>
          <p:cNvGrpSpPr/>
          <p:nvPr/>
        </p:nvGrpSpPr>
        <p:grpSpPr>
          <a:xfrm>
            <a:off x="0" y="0"/>
            <a:ext cx="6858000" cy="10287000"/>
            <a:chOff x="0" y="0"/>
            <a:chExt cx="9144000" cy="13716000"/>
          </a:xfrm>
        </p:grpSpPr>
        <p:sp>
          <p:nvSpPr>
            <p:cNvPr id="4" name="Freeform 4" descr="preencoded.png"/>
            <p:cNvSpPr/>
            <p:nvPr/>
          </p:nvSpPr>
          <p:spPr>
            <a:xfrm>
              <a:off x="0" y="0"/>
              <a:ext cx="9144000" cy="13716000"/>
            </a:xfrm>
            <a:custGeom>
              <a:avLst/>
              <a:gdLst/>
              <a:ahLst/>
              <a:cxnLst/>
              <a:rect l="l" t="t" r="r" b="b"/>
              <a:pathLst>
                <a:path w="9144000" h="13716000">
                  <a:moveTo>
                    <a:pt x="0" y="0"/>
                  </a:moveTo>
                  <a:lnTo>
                    <a:pt x="9144000" y="0"/>
                  </a:lnTo>
                  <a:lnTo>
                    <a:pt x="9144000" y="13716000"/>
                  </a:lnTo>
                  <a:lnTo>
                    <a:pt x="0" y="13716000"/>
                  </a:lnTo>
                  <a:lnTo>
                    <a:pt x="0" y="0"/>
                  </a:lnTo>
                  <a:close/>
                </a:path>
              </a:pathLst>
            </a:custGeom>
            <a:blipFill>
              <a:blip r:embed="rId4"/>
              <a:stretch>
                <a:fillRect/>
              </a:stretch>
            </a:blipFill>
          </p:spPr>
          <p:txBody>
            <a:bodyPr/>
            <a:lstStyle/>
            <a:p>
              <a:endParaRPr lang="en-US">
                <a:latin typeface="PMingLiU" panose="02020500000000000000" pitchFamily="18" charset="-120"/>
                <a:ea typeface="PMingLiU" panose="02020500000000000000" pitchFamily="18" charset="-120"/>
              </a:endParaRPr>
            </a:p>
          </p:txBody>
        </p:sp>
      </p:grpSp>
      <p:sp>
        <p:nvSpPr>
          <p:cNvPr id="5" name="TextBox 5"/>
          <p:cNvSpPr txBox="1"/>
          <p:nvPr/>
        </p:nvSpPr>
        <p:spPr>
          <a:xfrm>
            <a:off x="7669406" y="1215590"/>
            <a:ext cx="9807178" cy="1768113"/>
          </a:xfrm>
          <a:prstGeom prst="rect">
            <a:avLst/>
          </a:prstGeom>
        </p:spPr>
        <p:txBody>
          <a:bodyPr lIns="0" tIns="0" rIns="0" bIns="0" rtlCol="0" anchor="t">
            <a:spAutoFit/>
          </a:bodyPr>
          <a:lstStyle/>
          <a:p>
            <a:pPr algn="l">
              <a:lnSpc>
                <a:spcPts val="7113"/>
              </a:lnSpc>
            </a:pPr>
            <a:r>
              <a:rPr lang="en-US" sz="5700" b="1" dirty="0" err="1">
                <a:solidFill>
                  <a:srgbClr val="787878"/>
                </a:solidFill>
                <a:latin typeface="PMingLiU" panose="02020500000000000000" pitchFamily="18" charset="-120"/>
                <a:ea typeface="PMingLiU" panose="02020500000000000000" pitchFamily="18" charset="-120"/>
                <a:cs typeface="Arimo"/>
                <a:sym typeface="Arimo"/>
              </a:rPr>
              <a:t>當代反智主義</a:t>
            </a:r>
            <a:r>
              <a:rPr lang="en-US" sz="5700" b="1" dirty="0">
                <a:solidFill>
                  <a:srgbClr val="787878"/>
                </a:solidFill>
                <a:latin typeface="PMingLiU" panose="02020500000000000000" pitchFamily="18" charset="-120"/>
                <a:ea typeface="PMingLiU" panose="02020500000000000000" pitchFamily="18" charset="-120"/>
                <a:cs typeface="Arimo"/>
                <a:sym typeface="Arimo"/>
              </a:rPr>
              <a:t>：</a:t>
            </a:r>
          </a:p>
          <a:p>
            <a:pPr algn="l">
              <a:lnSpc>
                <a:spcPts val="7113"/>
              </a:lnSpc>
            </a:pPr>
            <a:r>
              <a:rPr lang="en-US" sz="5700" b="1" dirty="0" err="1">
                <a:solidFill>
                  <a:srgbClr val="787878"/>
                </a:solidFill>
                <a:latin typeface="PMingLiU" panose="02020500000000000000" pitchFamily="18" charset="-120"/>
                <a:ea typeface="PMingLiU" panose="02020500000000000000" pitchFamily="18" charset="-120"/>
                <a:cs typeface="Arimo"/>
                <a:sym typeface="Arimo"/>
              </a:rPr>
              <a:t>從週期性波動到制度化洪流</a:t>
            </a:r>
            <a:endParaRPr lang="en-US" sz="5700" b="1" dirty="0">
              <a:solidFill>
                <a:srgbClr val="787878"/>
              </a:solidFill>
              <a:latin typeface="PMingLiU" panose="02020500000000000000" pitchFamily="18" charset="-120"/>
              <a:ea typeface="PMingLiU" panose="02020500000000000000" pitchFamily="18" charset="-120"/>
              <a:cs typeface="Arimo"/>
              <a:sym typeface="Arimo"/>
            </a:endParaRPr>
          </a:p>
        </p:txBody>
      </p:sp>
      <p:sp>
        <p:nvSpPr>
          <p:cNvPr id="6" name="TextBox 6"/>
          <p:cNvSpPr txBox="1"/>
          <p:nvPr/>
        </p:nvSpPr>
        <p:spPr>
          <a:xfrm>
            <a:off x="7669406" y="3425809"/>
            <a:ext cx="9807178" cy="1413657"/>
          </a:xfrm>
          <a:prstGeom prst="rect">
            <a:avLst/>
          </a:prstGeom>
        </p:spPr>
        <p:txBody>
          <a:bodyPr lIns="0" tIns="0" rIns="0" bIns="0" rtlCol="0" anchor="t">
            <a:spAutoFit/>
          </a:bodyPr>
          <a:lstStyle/>
          <a:p>
            <a:pPr>
              <a:lnSpc>
                <a:spcPts val="3830"/>
              </a:lnSpc>
            </a:pPr>
            <a:r>
              <a:rPr lang="en-US" sz="2400" dirty="0" err="1">
                <a:solidFill>
                  <a:srgbClr val="6E6666"/>
                </a:solidFill>
                <a:latin typeface="PMingLiU" panose="02020500000000000000" pitchFamily="18" charset="-120"/>
                <a:ea typeface="PMingLiU" panose="02020500000000000000" pitchFamily="18" charset="-120"/>
                <a:cs typeface="Arimo"/>
                <a:sym typeface="Arimo"/>
              </a:rPr>
              <a:t>蘇珊</a:t>
            </a:r>
            <a:r>
              <a:rPr lang="en-US" sz="2400" dirty="0">
                <a:solidFill>
                  <a:srgbClr val="6E6666"/>
                </a:solidFill>
                <a:latin typeface="PMingLiU" panose="02020500000000000000" pitchFamily="18" charset="-120"/>
                <a:ea typeface="PMingLiU" panose="02020500000000000000" pitchFamily="18" charset="-120"/>
                <a:cs typeface="Arimo"/>
                <a:sym typeface="Arimo"/>
              </a:rPr>
              <a:t> ‧ </a:t>
            </a:r>
            <a:r>
              <a:rPr lang="en-US" sz="2400" dirty="0" err="1">
                <a:solidFill>
                  <a:srgbClr val="6E6666"/>
                </a:solidFill>
                <a:latin typeface="PMingLiU" panose="02020500000000000000" pitchFamily="18" charset="-120"/>
                <a:ea typeface="PMingLiU" panose="02020500000000000000" pitchFamily="18" charset="-120"/>
                <a:cs typeface="Arimo"/>
                <a:sym typeface="Arimo"/>
              </a:rPr>
              <a:t>傑寇比（Susan</a:t>
            </a:r>
            <a:r>
              <a:rPr lang="en-US" sz="2400" dirty="0">
                <a:solidFill>
                  <a:srgbClr val="6E6666"/>
                </a:solidFill>
                <a:latin typeface="PMingLiU" panose="02020500000000000000" pitchFamily="18" charset="-120"/>
                <a:ea typeface="PMingLiU" panose="02020500000000000000" pitchFamily="18" charset="-120"/>
                <a:cs typeface="Arimo"/>
                <a:sym typeface="Arimo"/>
              </a:rPr>
              <a:t> Jacoby, 2008, 2018）在《美國不理性時代》中明確指出，當代反智主義不再是暫時的波動，而是一場持續上漲、難以遏制的</a:t>
            </a:r>
            <a:r>
              <a:rPr lang="en-US" sz="2400" b="1" dirty="0">
                <a:solidFill>
                  <a:srgbClr val="6E6666"/>
                </a:solidFill>
                <a:latin typeface="PMingLiU" panose="02020500000000000000" pitchFamily="18" charset="-120"/>
                <a:ea typeface="PMingLiU" panose="02020500000000000000" pitchFamily="18" charset="-120"/>
                <a:cs typeface="Arimo Bold"/>
                <a:sym typeface="Arimo Bold"/>
              </a:rPr>
              <a:t>「永久性洪流」</a:t>
            </a:r>
            <a:r>
              <a:rPr lang="en-US" sz="2400" dirty="0">
                <a:solidFill>
                  <a:srgbClr val="6E6666"/>
                </a:solidFill>
                <a:latin typeface="PMingLiU" panose="02020500000000000000" pitchFamily="18" charset="-120"/>
                <a:ea typeface="PMingLiU" panose="02020500000000000000" pitchFamily="18" charset="-120"/>
                <a:cs typeface="Arimo"/>
                <a:sym typeface="Arimo"/>
              </a:rPr>
              <a:t>。</a:t>
            </a:r>
          </a:p>
        </p:txBody>
      </p:sp>
      <p:grpSp>
        <p:nvGrpSpPr>
          <p:cNvPr id="7" name="Group 7"/>
          <p:cNvGrpSpPr/>
          <p:nvPr/>
        </p:nvGrpSpPr>
        <p:grpSpPr>
          <a:xfrm>
            <a:off x="7669406" y="5392131"/>
            <a:ext cx="8884063" cy="1822552"/>
            <a:chOff x="0" y="0"/>
            <a:chExt cx="11845417" cy="2430069"/>
          </a:xfrm>
        </p:grpSpPr>
        <p:sp>
          <p:nvSpPr>
            <p:cNvPr id="8" name="Freeform 8"/>
            <p:cNvSpPr/>
            <p:nvPr/>
          </p:nvSpPr>
          <p:spPr>
            <a:xfrm>
              <a:off x="0" y="0"/>
              <a:ext cx="11845417" cy="2430018"/>
            </a:xfrm>
            <a:custGeom>
              <a:avLst/>
              <a:gdLst/>
              <a:ahLst/>
              <a:cxnLst/>
              <a:rect l="l" t="t" r="r" b="b"/>
              <a:pathLst>
                <a:path w="11845417" h="2430018">
                  <a:moveTo>
                    <a:pt x="0" y="565658"/>
                  </a:moveTo>
                  <a:cubicBezTo>
                    <a:pt x="0" y="253238"/>
                    <a:pt x="253238" y="0"/>
                    <a:pt x="565658" y="0"/>
                  </a:cubicBezTo>
                  <a:lnTo>
                    <a:pt x="11279759" y="0"/>
                  </a:lnTo>
                  <a:cubicBezTo>
                    <a:pt x="11592178" y="0"/>
                    <a:pt x="11845417" y="253238"/>
                    <a:pt x="11845417" y="565658"/>
                  </a:cubicBezTo>
                  <a:lnTo>
                    <a:pt x="11845417" y="1864360"/>
                  </a:lnTo>
                  <a:cubicBezTo>
                    <a:pt x="11845417" y="2176780"/>
                    <a:pt x="11592178" y="2430018"/>
                    <a:pt x="11279759" y="2430018"/>
                  </a:cubicBezTo>
                  <a:lnTo>
                    <a:pt x="565658" y="2430018"/>
                  </a:lnTo>
                  <a:cubicBezTo>
                    <a:pt x="253238" y="2430018"/>
                    <a:pt x="0" y="2176780"/>
                    <a:pt x="0" y="1864360"/>
                  </a:cubicBezTo>
                  <a:close/>
                </a:path>
              </a:pathLst>
            </a:custGeom>
            <a:solidFill>
              <a:srgbClr val="ECDFE3"/>
            </a:solidFill>
          </p:spPr>
          <p:txBody>
            <a:bodyPr/>
            <a:lstStyle/>
            <a:p>
              <a:endParaRPr lang="en-US">
                <a:latin typeface="PMingLiU" panose="02020500000000000000" pitchFamily="18" charset="-120"/>
                <a:ea typeface="PMingLiU" panose="02020500000000000000" pitchFamily="18" charset="-120"/>
              </a:endParaRPr>
            </a:p>
          </p:txBody>
        </p:sp>
      </p:grpSp>
      <p:sp>
        <p:nvSpPr>
          <p:cNvPr id="9" name="TextBox 9"/>
          <p:cNvSpPr txBox="1"/>
          <p:nvPr/>
        </p:nvSpPr>
        <p:spPr>
          <a:xfrm>
            <a:off x="8125225" y="5758920"/>
            <a:ext cx="7711811" cy="926344"/>
          </a:xfrm>
          <a:prstGeom prst="rect">
            <a:avLst/>
          </a:prstGeom>
        </p:spPr>
        <p:txBody>
          <a:bodyPr lIns="0" tIns="0" rIns="0" bIns="0" rtlCol="0" anchor="t">
            <a:spAutoFit/>
          </a:bodyPr>
          <a:lstStyle/>
          <a:p>
            <a:pPr algn="l">
              <a:lnSpc>
                <a:spcPts val="3830"/>
              </a:lnSpc>
            </a:pPr>
            <a:r>
              <a:rPr lang="en-US" sz="2400">
                <a:solidFill>
                  <a:srgbClr val="000000"/>
                </a:solidFill>
                <a:latin typeface="PMingLiU" panose="02020500000000000000" pitchFamily="18" charset="-120"/>
                <a:ea typeface="PMingLiU" panose="02020500000000000000" pitchFamily="18" charset="-120"/>
                <a:cs typeface="Arimo"/>
                <a:sym typeface="Arimo"/>
              </a:rPr>
              <a:t>視頻與數字屏幕文化全面替代傳統紙本閱讀，</a:t>
            </a:r>
          </a:p>
          <a:p>
            <a:pPr algn="l">
              <a:lnSpc>
                <a:spcPts val="3830"/>
              </a:lnSpc>
            </a:pPr>
            <a:r>
              <a:rPr lang="en-US" sz="2400">
                <a:solidFill>
                  <a:srgbClr val="000000"/>
                </a:solidFill>
                <a:latin typeface="PMingLiU" panose="02020500000000000000" pitchFamily="18" charset="-120"/>
                <a:ea typeface="PMingLiU" panose="02020500000000000000" pitchFamily="18" charset="-120"/>
                <a:cs typeface="Arimo"/>
                <a:sym typeface="Arimo"/>
              </a:rPr>
              <a:t>催生充斥「垃圾思考」的文化宇宙。</a:t>
            </a:r>
          </a:p>
        </p:txBody>
      </p:sp>
      <p:grpSp>
        <p:nvGrpSpPr>
          <p:cNvPr id="10" name="Group 10"/>
          <p:cNvGrpSpPr/>
          <p:nvPr/>
        </p:nvGrpSpPr>
        <p:grpSpPr>
          <a:xfrm>
            <a:off x="7669406" y="7427825"/>
            <a:ext cx="8884063" cy="1822514"/>
            <a:chOff x="0" y="0"/>
            <a:chExt cx="11845417" cy="2778265"/>
          </a:xfrm>
        </p:grpSpPr>
        <p:sp>
          <p:nvSpPr>
            <p:cNvPr id="11" name="Freeform 11"/>
            <p:cNvSpPr/>
            <p:nvPr/>
          </p:nvSpPr>
          <p:spPr>
            <a:xfrm>
              <a:off x="0" y="0"/>
              <a:ext cx="11845417" cy="2778252"/>
            </a:xfrm>
            <a:custGeom>
              <a:avLst/>
              <a:gdLst/>
              <a:ahLst/>
              <a:cxnLst/>
              <a:rect l="l" t="t" r="r" b="b"/>
              <a:pathLst>
                <a:path w="11845417" h="2778252">
                  <a:moveTo>
                    <a:pt x="0" y="426339"/>
                  </a:moveTo>
                  <a:cubicBezTo>
                    <a:pt x="0" y="190881"/>
                    <a:pt x="190881" y="0"/>
                    <a:pt x="426339" y="0"/>
                  </a:cubicBezTo>
                  <a:lnTo>
                    <a:pt x="11419078" y="0"/>
                  </a:lnTo>
                  <a:cubicBezTo>
                    <a:pt x="11654536" y="0"/>
                    <a:pt x="11845417" y="190881"/>
                    <a:pt x="11845417" y="426339"/>
                  </a:cubicBezTo>
                  <a:lnTo>
                    <a:pt x="11845417" y="2351913"/>
                  </a:lnTo>
                  <a:cubicBezTo>
                    <a:pt x="11845417" y="2587371"/>
                    <a:pt x="11654536" y="2778252"/>
                    <a:pt x="11419078" y="2778252"/>
                  </a:cubicBezTo>
                  <a:lnTo>
                    <a:pt x="426339" y="2778252"/>
                  </a:lnTo>
                  <a:cubicBezTo>
                    <a:pt x="190881" y="2778252"/>
                    <a:pt x="0" y="2587371"/>
                    <a:pt x="0" y="2351913"/>
                  </a:cubicBezTo>
                  <a:close/>
                </a:path>
              </a:pathLst>
            </a:custGeom>
            <a:solidFill>
              <a:srgbClr val="C7A2AC"/>
            </a:solidFill>
          </p:spPr>
          <p:txBody>
            <a:bodyPr/>
            <a:lstStyle/>
            <a:p>
              <a:endParaRPr lang="en-US">
                <a:latin typeface="PMingLiU" panose="02020500000000000000" pitchFamily="18" charset="-120"/>
                <a:ea typeface="PMingLiU" panose="02020500000000000000" pitchFamily="18" charset="-120"/>
              </a:endParaRPr>
            </a:p>
          </p:txBody>
        </p:sp>
      </p:grpSp>
      <p:sp>
        <p:nvSpPr>
          <p:cNvPr id="12" name="TextBox 12"/>
          <p:cNvSpPr txBox="1"/>
          <p:nvPr/>
        </p:nvSpPr>
        <p:spPr>
          <a:xfrm>
            <a:off x="8125596" y="7767310"/>
            <a:ext cx="7971682" cy="926344"/>
          </a:xfrm>
          <a:prstGeom prst="rect">
            <a:avLst/>
          </a:prstGeom>
        </p:spPr>
        <p:txBody>
          <a:bodyPr lIns="0" tIns="0" rIns="0" bIns="0" rtlCol="0" anchor="t">
            <a:spAutoFit/>
          </a:bodyPr>
          <a:lstStyle/>
          <a:p>
            <a:pPr algn="l">
              <a:lnSpc>
                <a:spcPts val="3830"/>
              </a:lnSpc>
            </a:pPr>
            <a:r>
              <a:rPr lang="en-US" sz="2400" dirty="0" err="1">
                <a:solidFill>
                  <a:srgbClr val="000000"/>
                </a:solidFill>
                <a:latin typeface="PMingLiU" panose="02020500000000000000" pitchFamily="18" charset="-120"/>
                <a:ea typeface="PMingLiU" panose="02020500000000000000" pitchFamily="18" charset="-120"/>
                <a:cs typeface="Arimo"/>
                <a:sym typeface="Arimo"/>
              </a:rPr>
              <a:t>大眾沉溺於網上快速碎片化的「資訊娛樂</a:t>
            </a:r>
            <a:r>
              <a:rPr lang="en-US" sz="2400" dirty="0">
                <a:solidFill>
                  <a:srgbClr val="000000"/>
                </a:solidFill>
                <a:latin typeface="PMingLiU" panose="02020500000000000000" pitchFamily="18" charset="-120"/>
                <a:ea typeface="PMingLiU" panose="02020500000000000000" pitchFamily="18" charset="-120"/>
                <a:cs typeface="Arimo"/>
                <a:sym typeface="Arimo"/>
              </a:rPr>
              <a:t>」（infotainment），</a:t>
            </a:r>
            <a:r>
              <a:rPr lang="en-US" sz="2400" dirty="0" err="1">
                <a:solidFill>
                  <a:srgbClr val="000000"/>
                </a:solidFill>
                <a:latin typeface="PMingLiU" panose="02020500000000000000" pitchFamily="18" charset="-120"/>
                <a:ea typeface="PMingLiU" panose="02020500000000000000" pitchFamily="18" charset="-120"/>
                <a:cs typeface="Arimo"/>
                <a:sym typeface="Arimo"/>
              </a:rPr>
              <a:t>使大眾失去了區分嚴謹事實與個人偏見的能力</a:t>
            </a:r>
            <a:r>
              <a:rPr lang="en-US" sz="2400" dirty="0">
                <a:solidFill>
                  <a:srgbClr val="000000"/>
                </a:solidFill>
                <a:latin typeface="PMingLiU" panose="02020500000000000000" pitchFamily="18" charset="-120"/>
                <a:ea typeface="PMingLiU" panose="02020500000000000000" pitchFamily="18" charset="-120"/>
                <a:cs typeface="Arimo"/>
                <a:sym typeface="Arimo"/>
              </a:rPr>
              <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latin typeface="PMingLiU" panose="02020500000000000000" pitchFamily="18" charset="-120"/>
              <a:ea typeface="PMingLiU" panose="02020500000000000000" pitchFamily="18" charset="-120"/>
            </a:endParaRPr>
          </a:p>
        </p:txBody>
      </p:sp>
      <p:sp>
        <p:nvSpPr>
          <p:cNvPr id="3" name="TextBox 3"/>
          <p:cNvSpPr txBox="1"/>
          <p:nvPr/>
        </p:nvSpPr>
        <p:spPr>
          <a:xfrm>
            <a:off x="7669406" y="1692173"/>
            <a:ext cx="9807178" cy="1768113"/>
          </a:xfrm>
          <a:prstGeom prst="rect">
            <a:avLst/>
          </a:prstGeom>
        </p:spPr>
        <p:txBody>
          <a:bodyPr lIns="0" tIns="0" rIns="0" bIns="0" rtlCol="0" anchor="t">
            <a:spAutoFit/>
          </a:bodyPr>
          <a:lstStyle/>
          <a:p>
            <a:pPr algn="l">
              <a:lnSpc>
                <a:spcPts val="7113"/>
              </a:lnSpc>
            </a:pPr>
            <a:r>
              <a:rPr lang="en-US" sz="5700" b="1" dirty="0" err="1">
                <a:solidFill>
                  <a:srgbClr val="787878"/>
                </a:solidFill>
                <a:latin typeface="PMingLiU" panose="02020500000000000000" pitchFamily="18" charset="-120"/>
                <a:ea typeface="PMingLiU" panose="02020500000000000000" pitchFamily="18" charset="-120"/>
                <a:cs typeface="Arimo"/>
                <a:sym typeface="Arimo"/>
              </a:rPr>
              <a:t>專業之死</a:t>
            </a:r>
            <a:r>
              <a:rPr lang="en-US" sz="5700" b="1" dirty="0">
                <a:solidFill>
                  <a:srgbClr val="787878"/>
                </a:solidFill>
                <a:latin typeface="PMingLiU" panose="02020500000000000000" pitchFamily="18" charset="-120"/>
                <a:ea typeface="PMingLiU" panose="02020500000000000000" pitchFamily="18" charset="-120"/>
                <a:cs typeface="Arimo"/>
                <a:sym typeface="Arimo"/>
              </a:rPr>
              <a:t>：</a:t>
            </a:r>
          </a:p>
          <a:p>
            <a:pPr algn="l">
              <a:lnSpc>
                <a:spcPts val="7113"/>
              </a:lnSpc>
            </a:pPr>
            <a:r>
              <a:rPr lang="en-US" sz="5700" b="1" dirty="0" err="1">
                <a:solidFill>
                  <a:srgbClr val="787878"/>
                </a:solidFill>
                <a:latin typeface="PMingLiU" panose="02020500000000000000" pitchFamily="18" charset="-120"/>
                <a:ea typeface="PMingLiU" panose="02020500000000000000" pitchFamily="18" charset="-120"/>
                <a:cs typeface="Arimo"/>
                <a:sym typeface="Arimo"/>
              </a:rPr>
              <a:t>美國版的三反運動</a:t>
            </a:r>
            <a:endParaRPr lang="en-US" sz="5700" b="1" dirty="0">
              <a:solidFill>
                <a:srgbClr val="787878"/>
              </a:solidFill>
              <a:latin typeface="PMingLiU" panose="02020500000000000000" pitchFamily="18" charset="-120"/>
              <a:ea typeface="PMingLiU" panose="02020500000000000000" pitchFamily="18" charset="-120"/>
              <a:cs typeface="Arimo"/>
              <a:sym typeface="Arimo"/>
            </a:endParaRPr>
          </a:p>
        </p:txBody>
      </p:sp>
      <p:sp>
        <p:nvSpPr>
          <p:cNvPr id="4" name="TextBox 4"/>
          <p:cNvSpPr txBox="1"/>
          <p:nvPr/>
        </p:nvSpPr>
        <p:spPr>
          <a:xfrm>
            <a:off x="7669406" y="4069775"/>
            <a:ext cx="9807178" cy="1900970"/>
          </a:xfrm>
          <a:prstGeom prst="rect">
            <a:avLst/>
          </a:prstGeom>
        </p:spPr>
        <p:txBody>
          <a:bodyPr lIns="0" tIns="0" rIns="0" bIns="0" rtlCol="0" anchor="t">
            <a:spAutoFit/>
          </a:bodyPr>
          <a:lstStyle/>
          <a:p>
            <a:pPr>
              <a:lnSpc>
                <a:spcPts val="3830"/>
              </a:lnSpc>
            </a:pPr>
            <a:r>
              <a:rPr lang="en-US" sz="2400" dirty="0" err="1">
                <a:solidFill>
                  <a:srgbClr val="6E6666"/>
                </a:solidFill>
                <a:latin typeface="PMingLiU" panose="02020500000000000000" pitchFamily="18" charset="-120"/>
                <a:ea typeface="PMingLiU" panose="02020500000000000000" pitchFamily="18" charset="-120"/>
                <a:cs typeface="Arimo"/>
                <a:sym typeface="Arimo"/>
              </a:rPr>
              <a:t>湯姆</a:t>
            </a:r>
            <a:r>
              <a:rPr lang="en-US" sz="2400" dirty="0">
                <a:solidFill>
                  <a:srgbClr val="6E6666"/>
                </a:solidFill>
                <a:latin typeface="PMingLiU" panose="02020500000000000000" pitchFamily="18" charset="-120"/>
                <a:ea typeface="PMingLiU" panose="02020500000000000000" pitchFamily="18" charset="-120"/>
                <a:cs typeface="Arimo"/>
                <a:sym typeface="Arimo"/>
              </a:rPr>
              <a:t> ‧ </a:t>
            </a:r>
            <a:r>
              <a:rPr lang="en-US" sz="2400" dirty="0" err="1">
                <a:solidFill>
                  <a:srgbClr val="6E6666"/>
                </a:solidFill>
                <a:latin typeface="PMingLiU" panose="02020500000000000000" pitchFamily="18" charset="-120"/>
                <a:ea typeface="PMingLiU" panose="02020500000000000000" pitchFamily="18" charset="-120"/>
                <a:cs typeface="Arimo"/>
                <a:sym typeface="Arimo"/>
              </a:rPr>
              <a:t>尼科爾斯（Tom</a:t>
            </a:r>
            <a:r>
              <a:rPr lang="en-US" sz="2400" dirty="0">
                <a:solidFill>
                  <a:srgbClr val="6E6666"/>
                </a:solidFill>
                <a:latin typeface="PMingLiU" panose="02020500000000000000" pitchFamily="18" charset="-120"/>
                <a:ea typeface="PMingLiU" panose="02020500000000000000" pitchFamily="18" charset="-120"/>
                <a:cs typeface="Arimo"/>
                <a:sym typeface="Arimo"/>
              </a:rPr>
              <a:t> Nichols, 2017）在《專業之死》中揭示，由於互聯網的興起、高等教育顧客之上的文化等因素，故此當代反智傳統在認識論上的最新突變：從對權威的合理懷疑，演化為一種</a:t>
            </a:r>
            <a:r>
              <a:rPr lang="en-US" sz="2400" b="1" dirty="0">
                <a:solidFill>
                  <a:srgbClr val="6E6666"/>
                </a:solidFill>
                <a:latin typeface="PMingLiU" panose="02020500000000000000" pitchFamily="18" charset="-120"/>
                <a:ea typeface="PMingLiU" panose="02020500000000000000" pitchFamily="18" charset="-120"/>
                <a:cs typeface="Arimo Bold"/>
                <a:sym typeface="Arimo Bold"/>
              </a:rPr>
              <a:t>狂妄自大、自鳴得意的無知，以及對專業能力的敵視</a:t>
            </a:r>
            <a:r>
              <a:rPr lang="en-US" sz="2400" dirty="0">
                <a:solidFill>
                  <a:srgbClr val="6E6666"/>
                </a:solidFill>
                <a:latin typeface="PMingLiU" panose="02020500000000000000" pitchFamily="18" charset="-120"/>
                <a:ea typeface="PMingLiU" panose="02020500000000000000" pitchFamily="18" charset="-120"/>
                <a:cs typeface="Arimo"/>
                <a:sym typeface="Arimo"/>
              </a:rPr>
              <a:t>。</a:t>
            </a:r>
          </a:p>
        </p:txBody>
      </p:sp>
      <p:sp>
        <p:nvSpPr>
          <p:cNvPr id="5" name="TextBox 5"/>
          <p:cNvSpPr txBox="1"/>
          <p:nvPr/>
        </p:nvSpPr>
        <p:spPr>
          <a:xfrm>
            <a:off x="7973616" y="6314923"/>
            <a:ext cx="10314384" cy="439031"/>
          </a:xfrm>
          <a:prstGeom prst="rect">
            <a:avLst/>
          </a:prstGeom>
        </p:spPr>
        <p:txBody>
          <a:bodyPr lIns="0" tIns="0" rIns="0" bIns="0" rtlCol="0" anchor="t">
            <a:spAutoFit/>
          </a:bodyPr>
          <a:lstStyle/>
          <a:p>
            <a:pPr algn="l">
              <a:lnSpc>
                <a:spcPts val="3830"/>
              </a:lnSpc>
            </a:pPr>
            <a:r>
              <a:rPr lang="en-US" sz="2400" dirty="0">
                <a:solidFill>
                  <a:srgbClr val="6E6666"/>
                </a:solidFill>
                <a:latin typeface="PMingLiU" panose="02020500000000000000" pitchFamily="18" charset="-120"/>
                <a:ea typeface="PMingLiU" panose="02020500000000000000" pitchFamily="18" charset="-120"/>
                <a:cs typeface="Arimo"/>
                <a:sym typeface="Arimo"/>
              </a:rPr>
              <a:t>「</a:t>
            </a:r>
            <a:r>
              <a:rPr lang="en-US" sz="2400" dirty="0" err="1">
                <a:solidFill>
                  <a:srgbClr val="6E6666"/>
                </a:solidFill>
                <a:latin typeface="PMingLiU" panose="02020500000000000000" pitchFamily="18" charset="-120"/>
                <a:ea typeface="PMingLiU" panose="02020500000000000000" pitchFamily="18" charset="-120"/>
                <a:cs typeface="Arimo"/>
                <a:sym typeface="Arimo"/>
              </a:rPr>
              <a:t>在民主社會中，我的無知與你的知識具有同等分量</a:t>
            </a:r>
            <a:r>
              <a:rPr lang="en-US" sz="2400" dirty="0">
                <a:solidFill>
                  <a:srgbClr val="6E6666"/>
                </a:solidFill>
                <a:latin typeface="PMingLiU" panose="02020500000000000000" pitchFamily="18" charset="-120"/>
                <a:ea typeface="PMingLiU" panose="02020500000000000000" pitchFamily="18" charset="-120"/>
                <a:cs typeface="Arimo"/>
                <a:sym typeface="Arimo"/>
              </a:rPr>
              <a:t>。」</a:t>
            </a:r>
          </a:p>
        </p:txBody>
      </p:sp>
      <p:grpSp>
        <p:nvGrpSpPr>
          <p:cNvPr id="6" name="Group 6"/>
          <p:cNvGrpSpPr/>
          <p:nvPr/>
        </p:nvGrpSpPr>
        <p:grpSpPr>
          <a:xfrm>
            <a:off x="7669406" y="6191545"/>
            <a:ext cx="28575" cy="780755"/>
            <a:chOff x="0" y="0"/>
            <a:chExt cx="38100" cy="1041006"/>
          </a:xfrm>
        </p:grpSpPr>
        <p:sp>
          <p:nvSpPr>
            <p:cNvPr id="7" name="Freeform 7"/>
            <p:cNvSpPr/>
            <p:nvPr/>
          </p:nvSpPr>
          <p:spPr>
            <a:xfrm>
              <a:off x="0" y="0"/>
              <a:ext cx="38100" cy="1041019"/>
            </a:xfrm>
            <a:custGeom>
              <a:avLst/>
              <a:gdLst/>
              <a:ahLst/>
              <a:cxnLst/>
              <a:rect l="l" t="t" r="r" b="b"/>
              <a:pathLst>
                <a:path w="38100" h="1041019">
                  <a:moveTo>
                    <a:pt x="0" y="0"/>
                  </a:moveTo>
                  <a:lnTo>
                    <a:pt x="38100" y="0"/>
                  </a:lnTo>
                  <a:lnTo>
                    <a:pt x="38100" y="1041019"/>
                  </a:lnTo>
                  <a:lnTo>
                    <a:pt x="0" y="1041019"/>
                  </a:lnTo>
                  <a:close/>
                </a:path>
              </a:pathLst>
            </a:custGeom>
            <a:solidFill>
              <a:srgbClr val="C7A2AC"/>
            </a:solidFill>
          </p:spPr>
          <p:txBody>
            <a:bodyPr/>
            <a:lstStyle/>
            <a:p>
              <a:endParaRPr lang="en-US">
                <a:latin typeface="PMingLiU" panose="02020500000000000000" pitchFamily="18" charset="-120"/>
                <a:ea typeface="PMingLiU" panose="02020500000000000000" pitchFamily="18" charset="-120"/>
              </a:endParaRPr>
            </a:p>
          </p:txBody>
        </p:sp>
      </p:grpSp>
      <p:sp>
        <p:nvSpPr>
          <p:cNvPr id="8" name="TextBox 8"/>
          <p:cNvSpPr txBox="1"/>
          <p:nvPr/>
        </p:nvSpPr>
        <p:spPr>
          <a:xfrm>
            <a:off x="7669406" y="7114684"/>
            <a:ext cx="9275569" cy="1900970"/>
          </a:xfrm>
          <a:prstGeom prst="rect">
            <a:avLst/>
          </a:prstGeom>
        </p:spPr>
        <p:txBody>
          <a:bodyPr wrap="square" lIns="0" tIns="0" rIns="0" bIns="0" rtlCol="0" anchor="t">
            <a:spAutoFit/>
          </a:bodyPr>
          <a:lstStyle/>
          <a:p>
            <a:pPr algn="l">
              <a:lnSpc>
                <a:spcPts val="3830"/>
              </a:lnSpc>
            </a:pPr>
            <a:r>
              <a:rPr lang="en-US" sz="2400" dirty="0" err="1">
                <a:solidFill>
                  <a:srgbClr val="6E6666"/>
                </a:solidFill>
                <a:latin typeface="PMingLiU" panose="02020500000000000000" pitchFamily="18" charset="-120"/>
                <a:ea typeface="PMingLiU" panose="02020500000000000000" pitchFamily="18" charset="-120"/>
                <a:cs typeface="Arimo"/>
                <a:sym typeface="Arimo"/>
              </a:rPr>
              <a:t>大眾不再只是漠視專家，而是憤怒地抗拒專家</a:t>
            </a:r>
            <a:r>
              <a:rPr lang="en-US" sz="2400" dirty="0">
                <a:solidFill>
                  <a:srgbClr val="6E6666"/>
                </a:solidFill>
                <a:latin typeface="PMingLiU" panose="02020500000000000000" pitchFamily="18" charset="-120"/>
                <a:ea typeface="PMingLiU" panose="02020500000000000000" pitchFamily="18" charset="-120"/>
                <a:cs typeface="Arimo"/>
                <a:sym typeface="Arimo"/>
              </a:rPr>
              <a:t>。</a:t>
            </a:r>
          </a:p>
          <a:p>
            <a:pPr algn="l">
              <a:lnSpc>
                <a:spcPts val="3830"/>
              </a:lnSpc>
            </a:pPr>
            <a:r>
              <a:rPr lang="en-US" sz="2400" dirty="0" err="1">
                <a:solidFill>
                  <a:srgbClr val="6E6666"/>
                </a:solidFill>
                <a:latin typeface="PMingLiU" panose="02020500000000000000" pitchFamily="18" charset="-120"/>
                <a:ea typeface="PMingLiU" panose="02020500000000000000" pitchFamily="18" charset="-120"/>
                <a:cs typeface="Arimo"/>
                <a:sym typeface="Arimo"/>
              </a:rPr>
              <a:t>在新冠疫情期間，號稱全球防疫能力第一的美國竟然倒瀉籮蟹</a:t>
            </a:r>
            <a:r>
              <a:rPr lang="en-US" sz="2400" dirty="0">
                <a:solidFill>
                  <a:srgbClr val="6E6666"/>
                </a:solidFill>
                <a:latin typeface="PMingLiU" panose="02020500000000000000" pitchFamily="18" charset="-120"/>
                <a:ea typeface="PMingLiU" panose="02020500000000000000" pitchFamily="18" charset="-120"/>
                <a:cs typeface="Arimo"/>
                <a:sym typeface="Arimo"/>
              </a:rPr>
              <a:t>，</a:t>
            </a:r>
          </a:p>
          <a:p>
            <a:pPr>
              <a:lnSpc>
                <a:spcPts val="3830"/>
              </a:lnSpc>
            </a:pPr>
            <a:r>
              <a:rPr lang="en-US" sz="2400" dirty="0" err="1">
                <a:solidFill>
                  <a:srgbClr val="6E6666"/>
                </a:solidFill>
                <a:latin typeface="PMingLiU" panose="02020500000000000000" pitchFamily="18" charset="-120"/>
                <a:ea typeface="PMingLiU" panose="02020500000000000000" pitchFamily="18" charset="-120"/>
                <a:cs typeface="Arimo"/>
                <a:sym typeface="Arimo"/>
              </a:rPr>
              <a:t>很多人反疫苗、反口罩</a:t>
            </a:r>
            <a:r>
              <a:rPr lang="en-US" sz="2400" dirty="0">
                <a:solidFill>
                  <a:srgbClr val="6E6666"/>
                </a:solidFill>
                <a:latin typeface="PMingLiU" panose="02020500000000000000" pitchFamily="18" charset="-120"/>
                <a:ea typeface="PMingLiU" panose="02020500000000000000" pitchFamily="18" charset="-120"/>
                <a:cs typeface="Arimo"/>
                <a:sym typeface="Arimo"/>
              </a:rPr>
              <a:t> 、 </a:t>
            </a:r>
            <a:r>
              <a:rPr lang="en-US" sz="2400" dirty="0" err="1">
                <a:solidFill>
                  <a:srgbClr val="6E6666"/>
                </a:solidFill>
                <a:latin typeface="PMingLiU" panose="02020500000000000000" pitchFamily="18" charset="-120"/>
                <a:ea typeface="PMingLiU" panose="02020500000000000000" pitchFamily="18" charset="-120"/>
                <a:cs typeface="Arimo"/>
                <a:sym typeface="Arimo"/>
              </a:rPr>
              <a:t>反社交距離</a:t>
            </a:r>
            <a:r>
              <a:rPr lang="en-US" sz="2400" dirty="0">
                <a:solidFill>
                  <a:srgbClr val="6E6666"/>
                </a:solidFill>
                <a:latin typeface="PMingLiU" panose="02020500000000000000" pitchFamily="18" charset="-120"/>
                <a:ea typeface="PMingLiU" panose="02020500000000000000" pitchFamily="18" charset="-120"/>
                <a:cs typeface="Arimo"/>
                <a:sym typeface="Arimo"/>
              </a:rPr>
              <a:t> ，</a:t>
            </a:r>
            <a:r>
              <a:rPr lang="en-US" sz="2400" dirty="0" err="1">
                <a:solidFill>
                  <a:srgbClr val="6E6666"/>
                </a:solidFill>
                <a:latin typeface="PMingLiU" panose="02020500000000000000" pitchFamily="18" charset="-120"/>
                <a:ea typeface="PMingLiU" panose="02020500000000000000" pitchFamily="18" charset="-120"/>
                <a:cs typeface="Arimo"/>
                <a:sym typeface="Arimo"/>
              </a:rPr>
              <a:t>CNN主播安德森帕克說美國人「反權威、反科學、反知識</a:t>
            </a:r>
            <a:r>
              <a:rPr lang="en-US" sz="2400" dirty="0">
                <a:solidFill>
                  <a:srgbClr val="6E6666"/>
                </a:solidFill>
                <a:latin typeface="PMingLiU" panose="02020500000000000000" pitchFamily="18" charset="-120"/>
                <a:ea typeface="PMingLiU" panose="02020500000000000000" pitchFamily="18" charset="-120"/>
                <a:cs typeface="Arimo"/>
                <a:sym typeface="Arimo"/>
              </a:rPr>
              <a:t>」。</a:t>
            </a:r>
          </a:p>
        </p:txBody>
      </p:sp>
      <p:grpSp>
        <p:nvGrpSpPr>
          <p:cNvPr id="9" name="Group 9"/>
          <p:cNvGrpSpPr/>
          <p:nvPr/>
        </p:nvGrpSpPr>
        <p:grpSpPr>
          <a:xfrm>
            <a:off x="39671" y="58550"/>
            <a:ext cx="6818319" cy="10228450"/>
            <a:chOff x="0" y="0"/>
            <a:chExt cx="9099220" cy="13539648"/>
          </a:xfrm>
        </p:grpSpPr>
        <p:sp>
          <p:nvSpPr>
            <p:cNvPr id="10" name="Freeform 10"/>
            <p:cNvSpPr/>
            <p:nvPr/>
          </p:nvSpPr>
          <p:spPr>
            <a:xfrm>
              <a:off x="0" y="0"/>
              <a:ext cx="9099169" cy="13539597"/>
            </a:xfrm>
            <a:custGeom>
              <a:avLst/>
              <a:gdLst/>
              <a:ahLst/>
              <a:cxnLst/>
              <a:rect l="l" t="t" r="r" b="b"/>
              <a:pathLst>
                <a:path w="9099169" h="13539597">
                  <a:moveTo>
                    <a:pt x="0" y="0"/>
                  </a:moveTo>
                  <a:lnTo>
                    <a:pt x="9099169" y="0"/>
                  </a:lnTo>
                  <a:lnTo>
                    <a:pt x="9099169" y="13539597"/>
                  </a:lnTo>
                  <a:lnTo>
                    <a:pt x="0" y="13539597"/>
                  </a:lnTo>
                  <a:lnTo>
                    <a:pt x="0" y="0"/>
                  </a:lnTo>
                  <a:close/>
                </a:path>
              </a:pathLst>
            </a:custGeom>
            <a:blipFill>
              <a:blip r:embed="rId4"/>
              <a:stretch>
                <a:fillRect t="-134" b="-134"/>
              </a:stretch>
            </a:blipFill>
          </p:spPr>
          <p:txBody>
            <a:bodyPr/>
            <a:lstStyle/>
            <a:p>
              <a:endParaRPr lang="en-US">
                <a:latin typeface="PMingLiU" panose="02020500000000000000" pitchFamily="18" charset="-120"/>
                <a:ea typeface="PMingLiU" panose="02020500000000000000" pitchFamily="18" charset="-120"/>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latin typeface="PMingLiU" panose="02020500000000000000" pitchFamily="18" charset="-120"/>
              <a:ea typeface="PMingLiU" panose="02020500000000000000" pitchFamily="18" charset="-120"/>
            </a:endParaRPr>
          </a:p>
        </p:txBody>
      </p:sp>
      <p:sp>
        <p:nvSpPr>
          <p:cNvPr id="3" name="TextBox 3"/>
          <p:cNvSpPr txBox="1"/>
          <p:nvPr/>
        </p:nvSpPr>
        <p:spPr>
          <a:xfrm>
            <a:off x="3375498" y="725910"/>
            <a:ext cx="14686255" cy="724237"/>
          </a:xfrm>
          <a:prstGeom prst="rect">
            <a:avLst/>
          </a:prstGeom>
        </p:spPr>
        <p:txBody>
          <a:bodyPr lIns="0" tIns="0" rIns="0" bIns="0" rtlCol="0" anchor="t">
            <a:spAutoFit/>
          </a:bodyPr>
          <a:lstStyle/>
          <a:p>
            <a:pPr algn="l">
              <a:lnSpc>
                <a:spcPts val="5990"/>
              </a:lnSpc>
            </a:pPr>
            <a:r>
              <a:rPr lang="en-US" sz="4800" b="1" dirty="0" err="1">
                <a:solidFill>
                  <a:srgbClr val="787878"/>
                </a:solidFill>
                <a:latin typeface="PMingLiU" panose="02020500000000000000" pitchFamily="18" charset="-120"/>
                <a:ea typeface="PMingLiU" panose="02020500000000000000" pitchFamily="18" charset="-120"/>
                <a:cs typeface="Arimo"/>
                <a:sym typeface="Arimo"/>
              </a:rPr>
              <a:t>托克維爾（Tocqueville）的先見之明</a:t>
            </a:r>
            <a:endParaRPr lang="en-US" sz="4800" b="1" dirty="0">
              <a:solidFill>
                <a:srgbClr val="787878"/>
              </a:solidFill>
              <a:latin typeface="PMingLiU" panose="02020500000000000000" pitchFamily="18" charset="-120"/>
              <a:ea typeface="PMingLiU" panose="02020500000000000000" pitchFamily="18" charset="-120"/>
              <a:cs typeface="Arimo"/>
              <a:sym typeface="Arimo"/>
            </a:endParaRPr>
          </a:p>
        </p:txBody>
      </p:sp>
      <p:grpSp>
        <p:nvGrpSpPr>
          <p:cNvPr id="4" name="Group 4"/>
          <p:cNvGrpSpPr/>
          <p:nvPr/>
        </p:nvGrpSpPr>
        <p:grpSpPr>
          <a:xfrm>
            <a:off x="665264" y="2176057"/>
            <a:ext cx="7519245" cy="6472643"/>
            <a:chOff x="0" y="0"/>
            <a:chExt cx="10025659" cy="10093122"/>
          </a:xfrm>
        </p:grpSpPr>
        <p:sp>
          <p:nvSpPr>
            <p:cNvPr id="5" name="Freeform 5"/>
            <p:cNvSpPr/>
            <p:nvPr/>
          </p:nvSpPr>
          <p:spPr>
            <a:xfrm>
              <a:off x="0" y="0"/>
              <a:ext cx="10025761" cy="10093198"/>
            </a:xfrm>
            <a:custGeom>
              <a:avLst/>
              <a:gdLst/>
              <a:ahLst/>
              <a:cxnLst/>
              <a:rect l="l" t="t" r="r" b="b"/>
              <a:pathLst>
                <a:path w="10025761" h="10093198">
                  <a:moveTo>
                    <a:pt x="0" y="649224"/>
                  </a:moveTo>
                  <a:cubicBezTo>
                    <a:pt x="0" y="290576"/>
                    <a:pt x="290576" y="0"/>
                    <a:pt x="649224" y="0"/>
                  </a:cubicBezTo>
                  <a:lnTo>
                    <a:pt x="9376537" y="0"/>
                  </a:lnTo>
                  <a:cubicBezTo>
                    <a:pt x="9735058" y="0"/>
                    <a:pt x="10025761" y="290576"/>
                    <a:pt x="10025761" y="649224"/>
                  </a:cubicBezTo>
                  <a:lnTo>
                    <a:pt x="10025761" y="9443974"/>
                  </a:lnTo>
                  <a:cubicBezTo>
                    <a:pt x="10025761" y="9802495"/>
                    <a:pt x="9735185" y="10093198"/>
                    <a:pt x="9376537" y="10093198"/>
                  </a:cubicBezTo>
                  <a:lnTo>
                    <a:pt x="649224" y="10093198"/>
                  </a:lnTo>
                  <a:cubicBezTo>
                    <a:pt x="290576" y="10093071"/>
                    <a:pt x="0" y="9802495"/>
                    <a:pt x="0" y="9443974"/>
                  </a:cubicBezTo>
                  <a:close/>
                </a:path>
              </a:pathLst>
            </a:custGeom>
            <a:solidFill>
              <a:srgbClr val="C7A2AC"/>
            </a:solidFill>
          </p:spPr>
          <p:txBody>
            <a:bodyPr/>
            <a:lstStyle/>
            <a:p>
              <a:endParaRPr lang="en-US">
                <a:latin typeface="PMingLiU" panose="02020500000000000000" pitchFamily="18" charset="-120"/>
                <a:ea typeface="PMingLiU" panose="02020500000000000000" pitchFamily="18" charset="-120"/>
              </a:endParaRPr>
            </a:p>
          </p:txBody>
        </p:sp>
      </p:grpSp>
      <p:sp>
        <p:nvSpPr>
          <p:cNvPr id="8" name="TextBox 8"/>
          <p:cNvSpPr txBox="1"/>
          <p:nvPr/>
        </p:nvSpPr>
        <p:spPr>
          <a:xfrm>
            <a:off x="8542887" y="2677268"/>
            <a:ext cx="8082705" cy="422423"/>
          </a:xfrm>
          <a:prstGeom prst="rect">
            <a:avLst/>
          </a:prstGeom>
        </p:spPr>
        <p:txBody>
          <a:bodyPr lIns="0" tIns="0" rIns="0" bIns="0" rtlCol="0" anchor="t">
            <a:spAutoFit/>
          </a:bodyPr>
          <a:lstStyle/>
          <a:p>
            <a:pPr algn="l">
              <a:lnSpc>
                <a:spcPts val="3494"/>
              </a:lnSpc>
            </a:pPr>
            <a:r>
              <a:rPr lang="en-US" sz="2799">
                <a:solidFill>
                  <a:srgbClr val="787878"/>
                </a:solidFill>
                <a:latin typeface="PMingLiU" panose="02020500000000000000" pitchFamily="18" charset="-120"/>
                <a:ea typeface="PMingLiU" panose="02020500000000000000" pitchFamily="18" charset="-120"/>
                <a:cs typeface="Arimo"/>
                <a:sym typeface="Arimo"/>
              </a:rPr>
              <a:t>《論美國的民主》（Democracy in America）</a:t>
            </a:r>
          </a:p>
        </p:txBody>
      </p:sp>
      <p:sp>
        <p:nvSpPr>
          <p:cNvPr id="9" name="TextBox 9"/>
          <p:cNvSpPr txBox="1"/>
          <p:nvPr/>
        </p:nvSpPr>
        <p:spPr>
          <a:xfrm>
            <a:off x="8542887" y="3594344"/>
            <a:ext cx="9745113" cy="439031"/>
          </a:xfrm>
          <a:prstGeom prst="rect">
            <a:avLst/>
          </a:prstGeom>
        </p:spPr>
        <p:txBody>
          <a:bodyPr lIns="0" tIns="0" rIns="0" bIns="0" rtlCol="0" anchor="t">
            <a:spAutoFit/>
          </a:bodyPr>
          <a:lstStyle/>
          <a:p>
            <a:pPr algn="l">
              <a:lnSpc>
                <a:spcPts val="3830"/>
              </a:lnSpc>
            </a:pPr>
            <a:r>
              <a:rPr lang="en-US" sz="2400">
                <a:solidFill>
                  <a:srgbClr val="6E6666"/>
                </a:solidFill>
                <a:latin typeface="PMingLiU" panose="02020500000000000000" pitchFamily="18" charset="-120"/>
                <a:ea typeface="PMingLiU" panose="02020500000000000000" pitchFamily="18" charset="-120"/>
                <a:cs typeface="Arimo"/>
                <a:sym typeface="Arimo"/>
              </a:rPr>
              <a:t>早在19世紀，這位法國思想家便已洞察美國民主的深層隱憂：</a:t>
            </a:r>
          </a:p>
        </p:txBody>
      </p:sp>
      <p:sp>
        <p:nvSpPr>
          <p:cNvPr id="10" name="TextBox 10"/>
          <p:cNvSpPr txBox="1"/>
          <p:nvPr/>
        </p:nvSpPr>
        <p:spPr>
          <a:xfrm>
            <a:off x="9202188" y="4490809"/>
            <a:ext cx="9085812" cy="439031"/>
          </a:xfrm>
          <a:prstGeom prst="rect">
            <a:avLst/>
          </a:prstGeom>
        </p:spPr>
        <p:txBody>
          <a:bodyPr lIns="0" tIns="0" rIns="0" bIns="0" rtlCol="0" anchor="t">
            <a:spAutoFit/>
          </a:bodyPr>
          <a:lstStyle/>
          <a:p>
            <a:pPr marL="342900" indent="-342900" algn="l">
              <a:lnSpc>
                <a:spcPts val="3830"/>
              </a:lnSpc>
              <a:buFont typeface="Arial" panose="020B0604020202020204" pitchFamily="34" charset="0"/>
              <a:buChar char="•"/>
            </a:pPr>
            <a:r>
              <a:rPr lang="en-US" sz="2400" dirty="0" err="1">
                <a:solidFill>
                  <a:srgbClr val="6E6666"/>
                </a:solidFill>
                <a:latin typeface="PMingLiU" panose="02020500000000000000" pitchFamily="18" charset="-120"/>
                <a:ea typeface="PMingLiU" panose="02020500000000000000" pitchFamily="18" charset="-120"/>
                <a:cs typeface="Arimo"/>
                <a:sym typeface="Arimo"/>
              </a:rPr>
              <a:t>重視短線與實用性，忽視長遠思考</a:t>
            </a:r>
            <a:endParaRPr lang="en-US" sz="2400" dirty="0">
              <a:solidFill>
                <a:srgbClr val="6E6666"/>
              </a:solidFill>
              <a:latin typeface="PMingLiU" panose="02020500000000000000" pitchFamily="18" charset="-120"/>
              <a:ea typeface="PMingLiU" panose="02020500000000000000" pitchFamily="18" charset="-120"/>
              <a:cs typeface="Arimo"/>
              <a:sym typeface="Arimo"/>
            </a:endParaRPr>
          </a:p>
        </p:txBody>
      </p:sp>
      <p:sp>
        <p:nvSpPr>
          <p:cNvPr id="11" name="TextBox 11"/>
          <p:cNvSpPr txBox="1"/>
          <p:nvPr/>
        </p:nvSpPr>
        <p:spPr>
          <a:xfrm>
            <a:off x="9202188" y="5515194"/>
            <a:ext cx="9085812" cy="439031"/>
          </a:xfrm>
          <a:prstGeom prst="rect">
            <a:avLst/>
          </a:prstGeom>
        </p:spPr>
        <p:txBody>
          <a:bodyPr lIns="0" tIns="0" rIns="0" bIns="0" rtlCol="0" anchor="t">
            <a:spAutoFit/>
          </a:bodyPr>
          <a:lstStyle/>
          <a:p>
            <a:pPr marL="342900" indent="-342900" algn="l">
              <a:lnSpc>
                <a:spcPts val="3830"/>
              </a:lnSpc>
              <a:buFont typeface="Arial" panose="020B0604020202020204" pitchFamily="34" charset="0"/>
              <a:buChar char="•"/>
            </a:pPr>
            <a:r>
              <a:rPr lang="en-US" sz="2400" dirty="0" err="1">
                <a:solidFill>
                  <a:srgbClr val="6E6666"/>
                </a:solidFill>
                <a:latin typeface="PMingLiU" panose="02020500000000000000" pitchFamily="18" charset="-120"/>
                <a:ea typeface="PMingLiU" panose="02020500000000000000" pitchFamily="18" charset="-120"/>
                <a:cs typeface="Arimo"/>
                <a:sym typeface="Arimo"/>
              </a:rPr>
              <a:t>屈從於多數壓力，趨向平均化</a:t>
            </a:r>
            <a:endParaRPr lang="en-US" sz="2400" dirty="0">
              <a:solidFill>
                <a:srgbClr val="6E6666"/>
              </a:solidFill>
              <a:latin typeface="PMingLiU" panose="02020500000000000000" pitchFamily="18" charset="-120"/>
              <a:ea typeface="PMingLiU" panose="02020500000000000000" pitchFamily="18" charset="-120"/>
              <a:cs typeface="Arimo"/>
              <a:sym typeface="Arimo"/>
            </a:endParaRPr>
          </a:p>
        </p:txBody>
      </p:sp>
      <p:sp>
        <p:nvSpPr>
          <p:cNvPr id="12" name="TextBox 12"/>
          <p:cNvSpPr txBox="1"/>
          <p:nvPr/>
        </p:nvSpPr>
        <p:spPr>
          <a:xfrm>
            <a:off x="9202188" y="6539579"/>
            <a:ext cx="9085812" cy="439031"/>
          </a:xfrm>
          <a:prstGeom prst="rect">
            <a:avLst/>
          </a:prstGeom>
        </p:spPr>
        <p:txBody>
          <a:bodyPr lIns="0" tIns="0" rIns="0" bIns="0" rtlCol="0" anchor="t">
            <a:spAutoFit/>
          </a:bodyPr>
          <a:lstStyle/>
          <a:p>
            <a:pPr marL="342900" indent="-342900" algn="l">
              <a:lnSpc>
                <a:spcPts val="3830"/>
              </a:lnSpc>
              <a:buFont typeface="Arial" panose="020B0604020202020204" pitchFamily="34" charset="0"/>
              <a:buChar char="•"/>
            </a:pPr>
            <a:r>
              <a:rPr lang="en-US" sz="2400" dirty="0" err="1">
                <a:solidFill>
                  <a:srgbClr val="6E6666"/>
                </a:solidFill>
                <a:latin typeface="PMingLiU" panose="02020500000000000000" pitchFamily="18" charset="-120"/>
                <a:ea typeface="PMingLiU" panose="02020500000000000000" pitchFamily="18" charset="-120"/>
                <a:cs typeface="Arimo"/>
                <a:sym typeface="Arimo"/>
              </a:rPr>
              <a:t>反思能力的系統性下降</a:t>
            </a:r>
            <a:endParaRPr lang="en-US" sz="2400" dirty="0">
              <a:solidFill>
                <a:srgbClr val="6E6666"/>
              </a:solidFill>
              <a:latin typeface="PMingLiU" panose="02020500000000000000" pitchFamily="18" charset="-120"/>
              <a:ea typeface="PMingLiU" panose="02020500000000000000" pitchFamily="18" charset="-120"/>
              <a:cs typeface="Arimo"/>
              <a:sym typeface="Arimo"/>
            </a:endParaRPr>
          </a:p>
        </p:txBody>
      </p:sp>
      <p:sp>
        <p:nvSpPr>
          <p:cNvPr id="13" name="TextBox 13"/>
          <p:cNvSpPr txBox="1"/>
          <p:nvPr/>
        </p:nvSpPr>
        <p:spPr>
          <a:xfrm>
            <a:off x="8542887" y="7386409"/>
            <a:ext cx="9745113" cy="439031"/>
          </a:xfrm>
          <a:prstGeom prst="rect">
            <a:avLst/>
          </a:prstGeom>
        </p:spPr>
        <p:txBody>
          <a:bodyPr lIns="0" tIns="0" rIns="0" bIns="0" rtlCol="0" anchor="t">
            <a:spAutoFit/>
          </a:bodyPr>
          <a:lstStyle/>
          <a:p>
            <a:pPr algn="l">
              <a:lnSpc>
                <a:spcPts val="3830"/>
              </a:lnSpc>
            </a:pPr>
            <a:r>
              <a:rPr lang="en-US" sz="2400">
                <a:solidFill>
                  <a:srgbClr val="6E6666"/>
                </a:solidFill>
                <a:latin typeface="PMingLiU" panose="02020500000000000000" pitchFamily="18" charset="-120"/>
                <a:ea typeface="PMingLiU" panose="02020500000000000000" pitchFamily="18" charset="-120"/>
                <a:cs typeface="Arimo"/>
                <a:sym typeface="Arimo"/>
              </a:rPr>
              <a:t>這些觀察在兩個世紀後的當代美國，依然具有驚人的現實解釋力。</a:t>
            </a:r>
          </a:p>
        </p:txBody>
      </p:sp>
      <p:pic>
        <p:nvPicPr>
          <p:cNvPr id="14" name="Picture 13" descr="Alexis de Tocqueville on Democracy and Its Culture - Public Seminar">
            <a:extLst>
              <a:ext uri="{FF2B5EF4-FFF2-40B4-BE49-F238E27FC236}">
                <a16:creationId xmlns:a16="http://schemas.microsoft.com/office/drawing/2014/main" id="{4E78B98B-3CA7-CE22-E636-AB051FC89C9F}"/>
              </a:ext>
            </a:extLst>
          </p:cNvPr>
          <p:cNvPicPr>
            <a:picLocks noChangeAspect="1"/>
          </p:cNvPicPr>
          <p:nvPr/>
        </p:nvPicPr>
        <p:blipFill>
          <a:blip r:embed="rId4"/>
          <a:stretch>
            <a:fillRect/>
          </a:stretch>
        </p:blipFill>
        <p:spPr>
          <a:xfrm>
            <a:off x="978992" y="2592852"/>
            <a:ext cx="6891866" cy="565374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latin typeface="PMingLiU" panose="02020500000000000000" pitchFamily="18" charset="-120"/>
              <a:ea typeface="PMingLiU" panose="02020500000000000000" pitchFamily="18" charset="-120"/>
            </a:endParaRPr>
          </a:p>
        </p:txBody>
      </p:sp>
      <p:sp>
        <p:nvSpPr>
          <p:cNvPr id="3" name="TextBox 3"/>
          <p:cNvSpPr txBox="1"/>
          <p:nvPr/>
        </p:nvSpPr>
        <p:spPr>
          <a:xfrm>
            <a:off x="798757" y="1945396"/>
            <a:ext cx="9524400" cy="844911"/>
          </a:xfrm>
          <a:prstGeom prst="rect">
            <a:avLst/>
          </a:prstGeom>
        </p:spPr>
        <p:txBody>
          <a:bodyPr lIns="0" tIns="0" rIns="0" bIns="0" rtlCol="0" anchor="t">
            <a:spAutoFit/>
          </a:bodyPr>
          <a:lstStyle/>
          <a:p>
            <a:pPr algn="l">
              <a:lnSpc>
                <a:spcPts val="6988"/>
              </a:lnSpc>
            </a:pPr>
            <a:r>
              <a:rPr lang="en-US" sz="5599" b="1">
                <a:solidFill>
                  <a:srgbClr val="787878"/>
                </a:solidFill>
                <a:latin typeface="PMingLiU" panose="02020500000000000000" pitchFamily="18" charset="-120"/>
                <a:ea typeface="PMingLiU" panose="02020500000000000000" pitchFamily="18" charset="-120"/>
                <a:cs typeface="Arimo Bold"/>
                <a:sym typeface="Arimo Bold"/>
              </a:rPr>
              <a:t>結論：民主治理的當代危機</a:t>
            </a:r>
          </a:p>
        </p:txBody>
      </p:sp>
      <p:sp>
        <p:nvSpPr>
          <p:cNvPr id="4" name="TextBox 4"/>
          <p:cNvSpPr txBox="1"/>
          <p:nvPr/>
        </p:nvSpPr>
        <p:spPr>
          <a:xfrm>
            <a:off x="1365313" y="3588259"/>
            <a:ext cx="4502791" cy="422423"/>
          </a:xfrm>
          <a:prstGeom prst="rect">
            <a:avLst/>
          </a:prstGeom>
        </p:spPr>
        <p:txBody>
          <a:bodyPr lIns="0" tIns="0" rIns="0" bIns="0" rtlCol="0" anchor="t">
            <a:spAutoFit/>
          </a:bodyPr>
          <a:lstStyle/>
          <a:p>
            <a:pPr algn="l">
              <a:lnSpc>
                <a:spcPts val="3494"/>
              </a:lnSpc>
            </a:pPr>
            <a:r>
              <a:rPr lang="en-US" sz="2799" b="1" dirty="0" err="1">
                <a:solidFill>
                  <a:srgbClr val="787878"/>
                </a:solidFill>
                <a:latin typeface="PMingLiU" panose="02020500000000000000" pitchFamily="18" charset="-120"/>
                <a:ea typeface="PMingLiU" panose="02020500000000000000" pitchFamily="18" charset="-120"/>
                <a:cs typeface="Arimo Bold"/>
                <a:sym typeface="Arimo Bold"/>
              </a:rPr>
              <a:t>核心警示</a:t>
            </a:r>
            <a:endParaRPr lang="en-US" sz="2799" b="1" dirty="0">
              <a:solidFill>
                <a:srgbClr val="787878"/>
              </a:solidFill>
              <a:latin typeface="PMingLiU" panose="02020500000000000000" pitchFamily="18" charset="-120"/>
              <a:ea typeface="PMingLiU" panose="02020500000000000000" pitchFamily="18" charset="-120"/>
              <a:cs typeface="Arimo Bold"/>
              <a:sym typeface="Arimo Bold"/>
            </a:endParaRPr>
          </a:p>
        </p:txBody>
      </p:sp>
      <p:sp>
        <p:nvSpPr>
          <p:cNvPr id="5" name="TextBox 5"/>
          <p:cNvSpPr txBox="1"/>
          <p:nvPr/>
        </p:nvSpPr>
        <p:spPr>
          <a:xfrm>
            <a:off x="1365314" y="4156930"/>
            <a:ext cx="7245286" cy="1900970"/>
          </a:xfrm>
          <a:prstGeom prst="rect">
            <a:avLst/>
          </a:prstGeom>
        </p:spPr>
        <p:txBody>
          <a:bodyPr wrap="square" lIns="0" tIns="0" rIns="0" bIns="0" rtlCol="0" anchor="t">
            <a:spAutoFit/>
          </a:bodyPr>
          <a:lstStyle/>
          <a:p>
            <a:pPr algn="l">
              <a:lnSpc>
                <a:spcPts val="3801"/>
              </a:lnSpc>
            </a:pPr>
            <a:r>
              <a:rPr lang="en-US" sz="2400" dirty="0">
                <a:solidFill>
                  <a:srgbClr val="6E6666"/>
                </a:solidFill>
                <a:latin typeface="PMingLiU" panose="02020500000000000000" pitchFamily="18" charset="-120"/>
                <a:ea typeface="PMingLiU" panose="02020500000000000000" pitchFamily="18" charset="-120"/>
                <a:cs typeface="Arimo"/>
                <a:sym typeface="Arimo"/>
              </a:rPr>
              <a:t>一個健康的民主政體，其基石在於公眾能夠理性理解並承擔自身政治抉擇的長期後果。當反思性、思辨性的智性生活在全社會層面被系統性貶低時，民主便極易退化為盲目、狂熱的民粹政體。</a:t>
            </a:r>
          </a:p>
        </p:txBody>
      </p:sp>
      <p:sp>
        <p:nvSpPr>
          <p:cNvPr id="6" name="TextBox 6"/>
          <p:cNvSpPr txBox="1"/>
          <p:nvPr/>
        </p:nvSpPr>
        <p:spPr>
          <a:xfrm>
            <a:off x="1098166" y="6604230"/>
            <a:ext cx="8431406" cy="926344"/>
          </a:xfrm>
          <a:prstGeom prst="rect">
            <a:avLst/>
          </a:prstGeom>
        </p:spPr>
        <p:txBody>
          <a:bodyPr lIns="0" tIns="0" rIns="0" bIns="0" rtlCol="0" anchor="t">
            <a:spAutoFit/>
          </a:bodyPr>
          <a:lstStyle/>
          <a:p>
            <a:pPr algn="l">
              <a:lnSpc>
                <a:spcPts val="3801"/>
              </a:lnSpc>
            </a:pPr>
            <a:r>
              <a:rPr lang="en-US" sz="2400" dirty="0" err="1">
                <a:solidFill>
                  <a:srgbClr val="6E6666"/>
                </a:solidFill>
                <a:latin typeface="PMingLiU" panose="02020500000000000000" pitchFamily="18" charset="-120"/>
                <a:ea typeface="PMingLiU" panose="02020500000000000000" pitchFamily="18" charset="-120"/>
                <a:cs typeface="Arimo"/>
                <a:sym typeface="Arimo"/>
              </a:rPr>
              <a:t>這不僅是美國歷史傳統的深沉陰影</a:t>
            </a:r>
            <a:r>
              <a:rPr lang="en-US" sz="2400" dirty="0">
                <a:solidFill>
                  <a:srgbClr val="6E6666"/>
                </a:solidFill>
                <a:latin typeface="PMingLiU" panose="02020500000000000000" pitchFamily="18" charset="-120"/>
                <a:ea typeface="PMingLiU" panose="02020500000000000000" pitchFamily="18" charset="-120"/>
                <a:cs typeface="Arimo"/>
                <a:sym typeface="Arimo"/>
              </a:rPr>
              <a:t>，</a:t>
            </a:r>
          </a:p>
          <a:p>
            <a:pPr algn="l">
              <a:lnSpc>
                <a:spcPts val="3801"/>
              </a:lnSpc>
            </a:pPr>
            <a:r>
              <a:rPr lang="en-US" sz="2400" dirty="0" err="1">
                <a:solidFill>
                  <a:srgbClr val="6E6666"/>
                </a:solidFill>
                <a:latin typeface="PMingLiU" panose="02020500000000000000" pitchFamily="18" charset="-120"/>
                <a:ea typeface="PMingLiU" panose="02020500000000000000" pitchFamily="18" charset="-120"/>
                <a:cs typeface="Arimo"/>
                <a:sym typeface="Arimo"/>
              </a:rPr>
              <a:t>更構成了當代民主治理最為嚴峻的制度性挑戰</a:t>
            </a:r>
            <a:r>
              <a:rPr lang="en-US" sz="2400" dirty="0">
                <a:solidFill>
                  <a:srgbClr val="6E6666"/>
                </a:solidFill>
                <a:latin typeface="PMingLiU" panose="02020500000000000000" pitchFamily="18" charset="-120"/>
                <a:ea typeface="PMingLiU" panose="02020500000000000000" pitchFamily="18" charset="-120"/>
                <a:cs typeface="Arimo"/>
                <a:sym typeface="Arimo"/>
              </a:rPr>
              <a:t>。</a:t>
            </a:r>
          </a:p>
        </p:txBody>
      </p:sp>
      <p:grpSp>
        <p:nvGrpSpPr>
          <p:cNvPr id="7" name="Group 7"/>
          <p:cNvGrpSpPr/>
          <p:nvPr/>
        </p:nvGrpSpPr>
        <p:grpSpPr>
          <a:xfrm>
            <a:off x="1098166" y="3419399"/>
            <a:ext cx="94725" cy="2745799"/>
            <a:chOff x="0" y="0"/>
            <a:chExt cx="121920" cy="3251619"/>
          </a:xfrm>
        </p:grpSpPr>
        <p:sp>
          <p:nvSpPr>
            <p:cNvPr id="8" name="Freeform 8"/>
            <p:cNvSpPr/>
            <p:nvPr/>
          </p:nvSpPr>
          <p:spPr>
            <a:xfrm>
              <a:off x="0" y="0"/>
              <a:ext cx="121920" cy="3251581"/>
            </a:xfrm>
            <a:custGeom>
              <a:avLst/>
              <a:gdLst/>
              <a:ahLst/>
              <a:cxnLst/>
              <a:rect l="l" t="t" r="r" b="b"/>
              <a:pathLst>
                <a:path w="121920" h="3251581">
                  <a:moveTo>
                    <a:pt x="0" y="0"/>
                  </a:moveTo>
                  <a:lnTo>
                    <a:pt x="121920" y="0"/>
                  </a:lnTo>
                  <a:lnTo>
                    <a:pt x="121920" y="3251581"/>
                  </a:lnTo>
                  <a:lnTo>
                    <a:pt x="0" y="3251581"/>
                  </a:lnTo>
                  <a:close/>
                </a:path>
              </a:pathLst>
            </a:custGeom>
            <a:solidFill>
              <a:srgbClr val="C7A2AC"/>
            </a:solidFill>
          </p:spPr>
          <p:txBody>
            <a:bodyPr/>
            <a:lstStyle/>
            <a:p>
              <a:endParaRPr lang="en-US">
                <a:latin typeface="PMingLiU" panose="02020500000000000000" pitchFamily="18" charset="-120"/>
                <a:ea typeface="PMingLiU" panose="02020500000000000000" pitchFamily="18" charset="-120"/>
              </a:endParaRPr>
            </a:p>
          </p:txBody>
        </p:sp>
      </p:grpSp>
      <p:grpSp>
        <p:nvGrpSpPr>
          <p:cNvPr id="9" name="Group 9"/>
          <p:cNvGrpSpPr/>
          <p:nvPr/>
        </p:nvGrpSpPr>
        <p:grpSpPr>
          <a:xfrm>
            <a:off x="9944548" y="1447801"/>
            <a:ext cx="7245248" cy="7572376"/>
            <a:chOff x="0" y="0"/>
            <a:chExt cx="9660331" cy="10135908"/>
          </a:xfrm>
        </p:grpSpPr>
        <p:sp>
          <p:nvSpPr>
            <p:cNvPr id="10" name="Freeform 10"/>
            <p:cNvSpPr/>
            <p:nvPr/>
          </p:nvSpPr>
          <p:spPr>
            <a:xfrm>
              <a:off x="0" y="0"/>
              <a:ext cx="9660382" cy="10135997"/>
            </a:xfrm>
            <a:custGeom>
              <a:avLst/>
              <a:gdLst/>
              <a:ahLst/>
              <a:cxnLst/>
              <a:rect l="l" t="t" r="r" b="b"/>
              <a:pathLst>
                <a:path w="9660382" h="10135997">
                  <a:moveTo>
                    <a:pt x="0" y="614934"/>
                  </a:moveTo>
                  <a:cubicBezTo>
                    <a:pt x="0" y="275336"/>
                    <a:pt x="275336" y="0"/>
                    <a:pt x="614934" y="0"/>
                  </a:cubicBezTo>
                  <a:lnTo>
                    <a:pt x="9045448" y="0"/>
                  </a:lnTo>
                  <a:cubicBezTo>
                    <a:pt x="9385046" y="0"/>
                    <a:pt x="9660382" y="275336"/>
                    <a:pt x="9660382" y="614934"/>
                  </a:cubicBezTo>
                  <a:lnTo>
                    <a:pt x="9660382" y="9521063"/>
                  </a:lnTo>
                  <a:cubicBezTo>
                    <a:pt x="9660382" y="9860661"/>
                    <a:pt x="9385046" y="10135997"/>
                    <a:pt x="9045448" y="10135997"/>
                  </a:cubicBezTo>
                  <a:lnTo>
                    <a:pt x="614934" y="10135997"/>
                  </a:lnTo>
                  <a:cubicBezTo>
                    <a:pt x="275336" y="10135870"/>
                    <a:pt x="0" y="9860661"/>
                    <a:pt x="0" y="9521063"/>
                  </a:cubicBezTo>
                  <a:close/>
                </a:path>
              </a:pathLst>
            </a:custGeom>
            <a:solidFill>
              <a:srgbClr val="C7A2AC"/>
            </a:solidFill>
          </p:spPr>
          <p:txBody>
            <a:bodyPr/>
            <a:lstStyle/>
            <a:p>
              <a:endParaRPr lang="en-US">
                <a:latin typeface="PMingLiU" panose="02020500000000000000" pitchFamily="18" charset="-120"/>
                <a:ea typeface="PMingLiU" panose="02020500000000000000" pitchFamily="18" charset="-120"/>
              </a:endParaRPr>
            </a:p>
          </p:txBody>
        </p:sp>
      </p:grpSp>
      <p:sp>
        <p:nvSpPr>
          <p:cNvPr id="11" name="TextBox 11"/>
          <p:cNvSpPr txBox="1"/>
          <p:nvPr/>
        </p:nvSpPr>
        <p:spPr>
          <a:xfrm>
            <a:off x="10562263" y="1799330"/>
            <a:ext cx="4502791" cy="422423"/>
          </a:xfrm>
          <a:prstGeom prst="rect">
            <a:avLst/>
          </a:prstGeom>
        </p:spPr>
        <p:txBody>
          <a:bodyPr lIns="0" tIns="0" rIns="0" bIns="0" rtlCol="0" anchor="t">
            <a:spAutoFit/>
          </a:bodyPr>
          <a:lstStyle/>
          <a:p>
            <a:pPr algn="l">
              <a:lnSpc>
                <a:spcPts val="3494"/>
              </a:lnSpc>
            </a:pPr>
            <a:r>
              <a:rPr lang="en-US" sz="2799" b="1">
                <a:solidFill>
                  <a:srgbClr val="000000"/>
                </a:solidFill>
                <a:latin typeface="PMingLiU" panose="02020500000000000000" pitchFamily="18" charset="-120"/>
                <a:ea typeface="PMingLiU" panose="02020500000000000000" pitchFamily="18" charset="-120"/>
                <a:cs typeface="Arimo Bold"/>
                <a:sym typeface="Arimo Bold"/>
              </a:rPr>
              <a:t>反智主義的歷史根源</a:t>
            </a:r>
          </a:p>
        </p:txBody>
      </p:sp>
      <p:grpSp>
        <p:nvGrpSpPr>
          <p:cNvPr id="12" name="Group 12"/>
          <p:cNvGrpSpPr/>
          <p:nvPr/>
        </p:nvGrpSpPr>
        <p:grpSpPr>
          <a:xfrm>
            <a:off x="10311708" y="2703014"/>
            <a:ext cx="1313707" cy="249584"/>
            <a:chOff x="0" y="0"/>
            <a:chExt cx="1751609" cy="332778"/>
          </a:xfrm>
        </p:grpSpPr>
        <p:sp>
          <p:nvSpPr>
            <p:cNvPr id="13" name="Freeform 13"/>
            <p:cNvSpPr/>
            <p:nvPr/>
          </p:nvSpPr>
          <p:spPr>
            <a:xfrm>
              <a:off x="0" y="0"/>
              <a:ext cx="1751608" cy="332779"/>
            </a:xfrm>
            <a:custGeom>
              <a:avLst/>
              <a:gdLst/>
              <a:ahLst/>
              <a:cxnLst/>
              <a:rect l="l" t="t" r="r" b="b"/>
              <a:pathLst>
                <a:path w="1751608" h="332779">
                  <a:moveTo>
                    <a:pt x="0" y="0"/>
                  </a:moveTo>
                  <a:lnTo>
                    <a:pt x="1751608" y="0"/>
                  </a:lnTo>
                  <a:lnTo>
                    <a:pt x="1751608" y="332779"/>
                  </a:lnTo>
                  <a:lnTo>
                    <a:pt x="0" y="332779"/>
                  </a:lnTo>
                  <a:close/>
                </a:path>
              </a:pathLst>
            </a:custGeom>
            <a:blipFill>
              <a:blip r:embed="rId4">
                <a:alphaModFix amt="0"/>
              </a:blip>
              <a:stretch>
                <a:fillRect t="-52561" b="-52561"/>
              </a:stretch>
            </a:blipFill>
          </p:spPr>
          <p:txBody>
            <a:bodyPr/>
            <a:lstStyle/>
            <a:p>
              <a:endParaRPr lang="en-US">
                <a:latin typeface="PMingLiU" panose="02020500000000000000" pitchFamily="18" charset="-120"/>
                <a:ea typeface="PMingLiU" panose="02020500000000000000" pitchFamily="18" charset="-120"/>
              </a:endParaRPr>
            </a:p>
          </p:txBody>
        </p:sp>
        <p:sp>
          <p:nvSpPr>
            <p:cNvPr id="14" name="TextBox 14"/>
            <p:cNvSpPr txBox="1"/>
            <p:nvPr/>
          </p:nvSpPr>
          <p:spPr>
            <a:xfrm>
              <a:off x="0" y="-9525"/>
              <a:ext cx="1751609" cy="342303"/>
            </a:xfrm>
            <a:prstGeom prst="rect">
              <a:avLst/>
            </a:prstGeom>
          </p:spPr>
          <p:txBody>
            <a:bodyPr lIns="0" tIns="0" rIns="0" bIns="0" rtlCol="0" anchor="ctr"/>
            <a:lstStyle/>
            <a:p>
              <a:pPr algn="l">
                <a:lnSpc>
                  <a:spcPts val="2879"/>
                </a:lnSpc>
              </a:pPr>
              <a:r>
                <a:rPr lang="en-US" sz="2400" b="1">
                  <a:solidFill>
                    <a:srgbClr val="000000"/>
                  </a:solidFill>
                  <a:latin typeface="PMingLiU" panose="02020500000000000000" pitchFamily="18" charset="-120"/>
                  <a:ea typeface="PMingLiU" panose="02020500000000000000" pitchFamily="18" charset="-120"/>
                  <a:cs typeface="Arimo Bold"/>
                  <a:sym typeface="Arimo Bold"/>
                </a:rPr>
                <a:t>01</a:t>
              </a:r>
            </a:p>
          </p:txBody>
        </p:sp>
      </p:grpSp>
      <p:grpSp>
        <p:nvGrpSpPr>
          <p:cNvPr id="15" name="Group 15"/>
          <p:cNvGrpSpPr/>
          <p:nvPr/>
        </p:nvGrpSpPr>
        <p:grpSpPr>
          <a:xfrm>
            <a:off x="10311708" y="2919412"/>
            <a:ext cx="7131396" cy="28575"/>
            <a:chOff x="0" y="0"/>
            <a:chExt cx="9508528" cy="38100"/>
          </a:xfrm>
        </p:grpSpPr>
        <p:sp>
          <p:nvSpPr>
            <p:cNvPr id="16" name="Freeform 16"/>
            <p:cNvSpPr/>
            <p:nvPr/>
          </p:nvSpPr>
          <p:spPr>
            <a:xfrm>
              <a:off x="0" y="0"/>
              <a:ext cx="9508490" cy="38100"/>
            </a:xfrm>
            <a:custGeom>
              <a:avLst/>
              <a:gdLst/>
              <a:ahLst/>
              <a:cxnLst/>
              <a:rect l="l" t="t" r="r" b="b"/>
              <a:pathLst>
                <a:path w="9508490" h="38100">
                  <a:moveTo>
                    <a:pt x="0" y="0"/>
                  </a:moveTo>
                  <a:lnTo>
                    <a:pt x="9508490" y="0"/>
                  </a:lnTo>
                  <a:lnTo>
                    <a:pt x="9508490" y="38100"/>
                  </a:lnTo>
                  <a:lnTo>
                    <a:pt x="0" y="38100"/>
                  </a:lnTo>
                  <a:close/>
                </a:path>
              </a:pathLst>
            </a:custGeom>
            <a:solidFill>
              <a:srgbClr val="C7A2AC"/>
            </a:solidFill>
          </p:spPr>
          <p:txBody>
            <a:bodyPr/>
            <a:lstStyle/>
            <a:p>
              <a:endParaRPr lang="en-US">
                <a:latin typeface="PMingLiU" panose="02020500000000000000" pitchFamily="18" charset="-120"/>
                <a:ea typeface="PMingLiU" panose="02020500000000000000" pitchFamily="18" charset="-120"/>
              </a:endParaRPr>
            </a:p>
          </p:txBody>
        </p:sp>
      </p:grpSp>
      <p:sp>
        <p:nvSpPr>
          <p:cNvPr id="17" name="TextBox 17"/>
          <p:cNvSpPr txBox="1"/>
          <p:nvPr/>
        </p:nvSpPr>
        <p:spPr>
          <a:xfrm>
            <a:off x="10968561" y="2555377"/>
            <a:ext cx="4502791" cy="422423"/>
          </a:xfrm>
          <a:prstGeom prst="rect">
            <a:avLst/>
          </a:prstGeom>
        </p:spPr>
        <p:txBody>
          <a:bodyPr lIns="0" tIns="0" rIns="0" bIns="0" rtlCol="0" anchor="t">
            <a:spAutoFit/>
          </a:bodyPr>
          <a:lstStyle/>
          <a:p>
            <a:pPr algn="l">
              <a:lnSpc>
                <a:spcPts val="3494"/>
              </a:lnSpc>
            </a:pPr>
            <a:r>
              <a:rPr lang="en-US" sz="2799" b="1">
                <a:solidFill>
                  <a:srgbClr val="000000"/>
                </a:solidFill>
                <a:latin typeface="PMingLiU" panose="02020500000000000000" pitchFamily="18" charset="-120"/>
                <a:ea typeface="PMingLiU" panose="02020500000000000000" pitchFamily="18" charset="-120"/>
                <a:cs typeface="Arimo Bold"/>
                <a:sym typeface="Arimo Bold"/>
              </a:rPr>
              <a:t>政治場域</a:t>
            </a:r>
          </a:p>
        </p:txBody>
      </p:sp>
      <p:sp>
        <p:nvSpPr>
          <p:cNvPr id="18" name="TextBox 18"/>
          <p:cNvSpPr txBox="1"/>
          <p:nvPr/>
        </p:nvSpPr>
        <p:spPr>
          <a:xfrm>
            <a:off x="10968552" y="3106788"/>
            <a:ext cx="5159645" cy="439031"/>
          </a:xfrm>
          <a:prstGeom prst="rect">
            <a:avLst/>
          </a:prstGeom>
        </p:spPr>
        <p:txBody>
          <a:bodyPr lIns="0" tIns="0" rIns="0" bIns="0" rtlCol="0" anchor="t">
            <a:spAutoFit/>
          </a:bodyPr>
          <a:lstStyle/>
          <a:p>
            <a:pPr algn="l">
              <a:lnSpc>
                <a:spcPts val="3801"/>
              </a:lnSpc>
            </a:pPr>
            <a:r>
              <a:rPr lang="en-US" sz="2400">
                <a:solidFill>
                  <a:srgbClr val="000000"/>
                </a:solidFill>
                <a:latin typeface="PMingLiU" panose="02020500000000000000" pitchFamily="18" charset="-120"/>
                <a:ea typeface="PMingLiU" panose="02020500000000000000" pitchFamily="18" charset="-120"/>
                <a:cs typeface="Arimo"/>
                <a:sym typeface="Arimo"/>
              </a:rPr>
              <a:t>平民民主對仕紳精英的系統性取代</a:t>
            </a:r>
          </a:p>
        </p:txBody>
      </p:sp>
      <p:grpSp>
        <p:nvGrpSpPr>
          <p:cNvPr id="19" name="Group 19"/>
          <p:cNvGrpSpPr/>
          <p:nvPr/>
        </p:nvGrpSpPr>
        <p:grpSpPr>
          <a:xfrm>
            <a:off x="10311708" y="3995433"/>
            <a:ext cx="1313707" cy="249584"/>
            <a:chOff x="0" y="0"/>
            <a:chExt cx="1751609" cy="332778"/>
          </a:xfrm>
        </p:grpSpPr>
        <p:sp>
          <p:nvSpPr>
            <p:cNvPr id="20" name="Freeform 20"/>
            <p:cNvSpPr/>
            <p:nvPr/>
          </p:nvSpPr>
          <p:spPr>
            <a:xfrm>
              <a:off x="0" y="0"/>
              <a:ext cx="1751608" cy="332779"/>
            </a:xfrm>
            <a:custGeom>
              <a:avLst/>
              <a:gdLst/>
              <a:ahLst/>
              <a:cxnLst/>
              <a:rect l="l" t="t" r="r" b="b"/>
              <a:pathLst>
                <a:path w="1751608" h="332779">
                  <a:moveTo>
                    <a:pt x="0" y="0"/>
                  </a:moveTo>
                  <a:lnTo>
                    <a:pt x="1751608" y="0"/>
                  </a:lnTo>
                  <a:lnTo>
                    <a:pt x="1751608" y="332779"/>
                  </a:lnTo>
                  <a:lnTo>
                    <a:pt x="0" y="332779"/>
                  </a:lnTo>
                  <a:close/>
                </a:path>
              </a:pathLst>
            </a:custGeom>
            <a:blipFill>
              <a:blip r:embed="rId4">
                <a:alphaModFix amt="0"/>
              </a:blip>
              <a:stretch>
                <a:fillRect t="-52561" b="-52561"/>
              </a:stretch>
            </a:blipFill>
          </p:spPr>
          <p:txBody>
            <a:bodyPr/>
            <a:lstStyle/>
            <a:p>
              <a:endParaRPr lang="en-US">
                <a:latin typeface="PMingLiU" panose="02020500000000000000" pitchFamily="18" charset="-120"/>
                <a:ea typeface="PMingLiU" panose="02020500000000000000" pitchFamily="18" charset="-120"/>
              </a:endParaRPr>
            </a:p>
          </p:txBody>
        </p:sp>
        <p:sp>
          <p:nvSpPr>
            <p:cNvPr id="21" name="TextBox 21"/>
            <p:cNvSpPr txBox="1"/>
            <p:nvPr/>
          </p:nvSpPr>
          <p:spPr>
            <a:xfrm>
              <a:off x="0" y="-9525"/>
              <a:ext cx="1751609" cy="342303"/>
            </a:xfrm>
            <a:prstGeom prst="rect">
              <a:avLst/>
            </a:prstGeom>
          </p:spPr>
          <p:txBody>
            <a:bodyPr lIns="0" tIns="0" rIns="0" bIns="0" rtlCol="0" anchor="ctr"/>
            <a:lstStyle/>
            <a:p>
              <a:pPr algn="l">
                <a:lnSpc>
                  <a:spcPts val="2879"/>
                </a:lnSpc>
              </a:pPr>
              <a:r>
                <a:rPr lang="en-US" sz="2400" b="1">
                  <a:solidFill>
                    <a:srgbClr val="000000"/>
                  </a:solidFill>
                  <a:latin typeface="PMingLiU" panose="02020500000000000000" pitchFamily="18" charset="-120"/>
                  <a:ea typeface="PMingLiU" panose="02020500000000000000" pitchFamily="18" charset="-120"/>
                  <a:cs typeface="Arimo Bold"/>
                  <a:sym typeface="Arimo Bold"/>
                </a:rPr>
                <a:t>02</a:t>
              </a:r>
            </a:p>
          </p:txBody>
        </p:sp>
      </p:grpSp>
      <p:grpSp>
        <p:nvGrpSpPr>
          <p:cNvPr id="22" name="Group 22"/>
          <p:cNvGrpSpPr/>
          <p:nvPr/>
        </p:nvGrpSpPr>
        <p:grpSpPr>
          <a:xfrm>
            <a:off x="10311708" y="4695082"/>
            <a:ext cx="7131396" cy="28575"/>
            <a:chOff x="0" y="0"/>
            <a:chExt cx="9508528" cy="38100"/>
          </a:xfrm>
        </p:grpSpPr>
        <p:sp>
          <p:nvSpPr>
            <p:cNvPr id="23" name="Freeform 23"/>
            <p:cNvSpPr/>
            <p:nvPr/>
          </p:nvSpPr>
          <p:spPr>
            <a:xfrm>
              <a:off x="0" y="0"/>
              <a:ext cx="9508490" cy="38100"/>
            </a:xfrm>
            <a:custGeom>
              <a:avLst/>
              <a:gdLst/>
              <a:ahLst/>
              <a:cxnLst/>
              <a:rect l="l" t="t" r="r" b="b"/>
              <a:pathLst>
                <a:path w="9508490" h="38100">
                  <a:moveTo>
                    <a:pt x="0" y="0"/>
                  </a:moveTo>
                  <a:lnTo>
                    <a:pt x="9508490" y="0"/>
                  </a:lnTo>
                  <a:lnTo>
                    <a:pt x="9508490" y="38100"/>
                  </a:lnTo>
                  <a:lnTo>
                    <a:pt x="0" y="38100"/>
                  </a:lnTo>
                  <a:close/>
                </a:path>
              </a:pathLst>
            </a:custGeom>
            <a:solidFill>
              <a:srgbClr val="C7A2AC"/>
            </a:solidFill>
          </p:spPr>
          <p:txBody>
            <a:bodyPr/>
            <a:lstStyle/>
            <a:p>
              <a:endParaRPr lang="en-US">
                <a:latin typeface="PMingLiU" panose="02020500000000000000" pitchFamily="18" charset="-120"/>
                <a:ea typeface="PMingLiU" panose="02020500000000000000" pitchFamily="18" charset="-120"/>
              </a:endParaRPr>
            </a:p>
          </p:txBody>
        </p:sp>
      </p:grpSp>
      <p:sp>
        <p:nvSpPr>
          <p:cNvPr id="24" name="TextBox 24"/>
          <p:cNvSpPr txBox="1"/>
          <p:nvPr/>
        </p:nvSpPr>
        <p:spPr>
          <a:xfrm>
            <a:off x="10968552" y="3924300"/>
            <a:ext cx="4502791" cy="422423"/>
          </a:xfrm>
          <a:prstGeom prst="rect">
            <a:avLst/>
          </a:prstGeom>
        </p:spPr>
        <p:txBody>
          <a:bodyPr lIns="0" tIns="0" rIns="0" bIns="0" rtlCol="0" anchor="t">
            <a:spAutoFit/>
          </a:bodyPr>
          <a:lstStyle/>
          <a:p>
            <a:pPr algn="l">
              <a:lnSpc>
                <a:spcPts val="3494"/>
              </a:lnSpc>
            </a:pPr>
            <a:r>
              <a:rPr lang="en-US" sz="2799" b="1" dirty="0" err="1">
                <a:solidFill>
                  <a:srgbClr val="000000"/>
                </a:solidFill>
                <a:latin typeface="PMingLiU" panose="02020500000000000000" pitchFamily="18" charset="-120"/>
                <a:ea typeface="PMingLiU" panose="02020500000000000000" pitchFamily="18" charset="-120"/>
                <a:cs typeface="Arimo Bold"/>
                <a:sym typeface="Arimo Bold"/>
              </a:rPr>
              <a:t>宗教心靈</a:t>
            </a:r>
            <a:endParaRPr lang="en-US" sz="2799" b="1" dirty="0">
              <a:solidFill>
                <a:srgbClr val="000000"/>
              </a:solidFill>
              <a:latin typeface="PMingLiU" panose="02020500000000000000" pitchFamily="18" charset="-120"/>
              <a:ea typeface="PMingLiU" panose="02020500000000000000" pitchFamily="18" charset="-120"/>
              <a:cs typeface="Arimo Bold"/>
              <a:sym typeface="Arimo Bold"/>
            </a:endParaRPr>
          </a:p>
        </p:txBody>
      </p:sp>
      <p:sp>
        <p:nvSpPr>
          <p:cNvPr id="25" name="TextBox 25"/>
          <p:cNvSpPr txBox="1"/>
          <p:nvPr/>
        </p:nvSpPr>
        <p:spPr>
          <a:xfrm>
            <a:off x="10959408" y="4538442"/>
            <a:ext cx="7976292" cy="439031"/>
          </a:xfrm>
          <a:prstGeom prst="rect">
            <a:avLst/>
          </a:prstGeom>
        </p:spPr>
        <p:txBody>
          <a:bodyPr lIns="0" tIns="0" rIns="0" bIns="0" rtlCol="0" anchor="t">
            <a:spAutoFit/>
          </a:bodyPr>
          <a:lstStyle/>
          <a:p>
            <a:pPr algn="l">
              <a:lnSpc>
                <a:spcPts val="3801"/>
              </a:lnSpc>
            </a:pPr>
            <a:r>
              <a:rPr lang="en-US" sz="2400" dirty="0" err="1">
                <a:solidFill>
                  <a:srgbClr val="000000"/>
                </a:solidFill>
                <a:latin typeface="PMingLiU" panose="02020500000000000000" pitchFamily="18" charset="-120"/>
                <a:ea typeface="PMingLiU" panose="02020500000000000000" pitchFamily="18" charset="-120"/>
                <a:cs typeface="Arimo"/>
                <a:sym typeface="Arimo"/>
              </a:rPr>
              <a:t>情感體驗對神學思辨的壓制</a:t>
            </a:r>
            <a:endParaRPr lang="en-US" sz="2400" dirty="0">
              <a:solidFill>
                <a:srgbClr val="000000"/>
              </a:solidFill>
              <a:latin typeface="PMingLiU" panose="02020500000000000000" pitchFamily="18" charset="-120"/>
              <a:ea typeface="PMingLiU" panose="02020500000000000000" pitchFamily="18" charset="-120"/>
              <a:cs typeface="Arimo"/>
              <a:sym typeface="Arimo"/>
            </a:endParaRPr>
          </a:p>
        </p:txBody>
      </p:sp>
      <p:grpSp>
        <p:nvGrpSpPr>
          <p:cNvPr id="26" name="Group 26"/>
          <p:cNvGrpSpPr/>
          <p:nvPr/>
        </p:nvGrpSpPr>
        <p:grpSpPr>
          <a:xfrm>
            <a:off x="10311708" y="5578887"/>
            <a:ext cx="1313707" cy="249584"/>
            <a:chOff x="0" y="0"/>
            <a:chExt cx="1751609" cy="332778"/>
          </a:xfrm>
        </p:grpSpPr>
        <p:sp>
          <p:nvSpPr>
            <p:cNvPr id="27" name="Freeform 27"/>
            <p:cNvSpPr/>
            <p:nvPr/>
          </p:nvSpPr>
          <p:spPr>
            <a:xfrm>
              <a:off x="0" y="0"/>
              <a:ext cx="1751608" cy="332779"/>
            </a:xfrm>
            <a:custGeom>
              <a:avLst/>
              <a:gdLst/>
              <a:ahLst/>
              <a:cxnLst/>
              <a:rect l="l" t="t" r="r" b="b"/>
              <a:pathLst>
                <a:path w="1751608" h="332779">
                  <a:moveTo>
                    <a:pt x="0" y="0"/>
                  </a:moveTo>
                  <a:lnTo>
                    <a:pt x="1751608" y="0"/>
                  </a:lnTo>
                  <a:lnTo>
                    <a:pt x="1751608" y="332779"/>
                  </a:lnTo>
                  <a:lnTo>
                    <a:pt x="0" y="332779"/>
                  </a:lnTo>
                  <a:close/>
                </a:path>
              </a:pathLst>
            </a:custGeom>
            <a:blipFill>
              <a:blip r:embed="rId4">
                <a:alphaModFix amt="0"/>
              </a:blip>
              <a:stretch>
                <a:fillRect t="-52561" b="-52561"/>
              </a:stretch>
            </a:blipFill>
          </p:spPr>
          <p:txBody>
            <a:bodyPr/>
            <a:lstStyle/>
            <a:p>
              <a:endParaRPr lang="en-US">
                <a:latin typeface="PMingLiU" panose="02020500000000000000" pitchFamily="18" charset="-120"/>
                <a:ea typeface="PMingLiU" panose="02020500000000000000" pitchFamily="18" charset="-120"/>
              </a:endParaRPr>
            </a:p>
          </p:txBody>
        </p:sp>
        <p:sp>
          <p:nvSpPr>
            <p:cNvPr id="28" name="TextBox 28"/>
            <p:cNvSpPr txBox="1"/>
            <p:nvPr/>
          </p:nvSpPr>
          <p:spPr>
            <a:xfrm>
              <a:off x="0" y="-9525"/>
              <a:ext cx="1751609" cy="342303"/>
            </a:xfrm>
            <a:prstGeom prst="rect">
              <a:avLst/>
            </a:prstGeom>
          </p:spPr>
          <p:txBody>
            <a:bodyPr lIns="0" tIns="0" rIns="0" bIns="0" rtlCol="0" anchor="ctr"/>
            <a:lstStyle/>
            <a:p>
              <a:pPr algn="l">
                <a:lnSpc>
                  <a:spcPts val="2879"/>
                </a:lnSpc>
              </a:pPr>
              <a:r>
                <a:rPr lang="en-US" sz="2400" b="1" dirty="0">
                  <a:solidFill>
                    <a:srgbClr val="000000"/>
                  </a:solidFill>
                  <a:latin typeface="PMingLiU" panose="02020500000000000000" pitchFamily="18" charset="-120"/>
                  <a:ea typeface="PMingLiU" panose="02020500000000000000" pitchFamily="18" charset="-120"/>
                  <a:cs typeface="Arimo Bold"/>
                  <a:sym typeface="Arimo Bold"/>
                </a:rPr>
                <a:t>03</a:t>
              </a:r>
            </a:p>
          </p:txBody>
        </p:sp>
      </p:grpSp>
      <p:grpSp>
        <p:nvGrpSpPr>
          <p:cNvPr id="29" name="Group 29"/>
          <p:cNvGrpSpPr/>
          <p:nvPr/>
        </p:nvGrpSpPr>
        <p:grpSpPr>
          <a:xfrm>
            <a:off x="10311708" y="6470752"/>
            <a:ext cx="7131396" cy="28575"/>
            <a:chOff x="0" y="0"/>
            <a:chExt cx="9508528" cy="38100"/>
          </a:xfrm>
        </p:grpSpPr>
        <p:sp>
          <p:nvSpPr>
            <p:cNvPr id="30" name="Freeform 30"/>
            <p:cNvSpPr/>
            <p:nvPr/>
          </p:nvSpPr>
          <p:spPr>
            <a:xfrm>
              <a:off x="0" y="0"/>
              <a:ext cx="9508490" cy="38100"/>
            </a:xfrm>
            <a:custGeom>
              <a:avLst/>
              <a:gdLst/>
              <a:ahLst/>
              <a:cxnLst/>
              <a:rect l="l" t="t" r="r" b="b"/>
              <a:pathLst>
                <a:path w="9508490" h="38100">
                  <a:moveTo>
                    <a:pt x="0" y="0"/>
                  </a:moveTo>
                  <a:lnTo>
                    <a:pt x="9508490" y="0"/>
                  </a:lnTo>
                  <a:lnTo>
                    <a:pt x="9508490" y="38100"/>
                  </a:lnTo>
                  <a:lnTo>
                    <a:pt x="0" y="38100"/>
                  </a:lnTo>
                  <a:close/>
                </a:path>
              </a:pathLst>
            </a:custGeom>
            <a:solidFill>
              <a:srgbClr val="C7A2AC"/>
            </a:solidFill>
          </p:spPr>
          <p:txBody>
            <a:bodyPr/>
            <a:lstStyle/>
            <a:p>
              <a:endParaRPr lang="en-US">
                <a:latin typeface="PMingLiU" panose="02020500000000000000" pitchFamily="18" charset="-120"/>
                <a:ea typeface="PMingLiU" panose="02020500000000000000" pitchFamily="18" charset="-120"/>
              </a:endParaRPr>
            </a:p>
          </p:txBody>
        </p:sp>
      </p:grpSp>
      <p:sp>
        <p:nvSpPr>
          <p:cNvPr id="31" name="TextBox 31"/>
          <p:cNvSpPr txBox="1"/>
          <p:nvPr/>
        </p:nvSpPr>
        <p:spPr>
          <a:xfrm>
            <a:off x="10968552" y="5448300"/>
            <a:ext cx="4502791" cy="422423"/>
          </a:xfrm>
          <a:prstGeom prst="rect">
            <a:avLst/>
          </a:prstGeom>
        </p:spPr>
        <p:txBody>
          <a:bodyPr lIns="0" tIns="0" rIns="0" bIns="0" rtlCol="0" anchor="t">
            <a:spAutoFit/>
          </a:bodyPr>
          <a:lstStyle/>
          <a:p>
            <a:pPr algn="l">
              <a:lnSpc>
                <a:spcPts val="3494"/>
              </a:lnSpc>
            </a:pPr>
            <a:r>
              <a:rPr lang="en-US" sz="2799" b="1">
                <a:solidFill>
                  <a:srgbClr val="000000"/>
                </a:solidFill>
                <a:latin typeface="PMingLiU" panose="02020500000000000000" pitchFamily="18" charset="-120"/>
                <a:ea typeface="PMingLiU" panose="02020500000000000000" pitchFamily="18" charset="-120"/>
                <a:cs typeface="Arimo Bold"/>
                <a:sym typeface="Arimo Bold"/>
              </a:rPr>
              <a:t>社會文化</a:t>
            </a:r>
          </a:p>
        </p:txBody>
      </p:sp>
      <p:sp>
        <p:nvSpPr>
          <p:cNvPr id="32" name="TextBox 32"/>
          <p:cNvSpPr txBox="1"/>
          <p:nvPr/>
        </p:nvSpPr>
        <p:spPr>
          <a:xfrm>
            <a:off x="10968552" y="6111992"/>
            <a:ext cx="7976292" cy="439031"/>
          </a:xfrm>
          <a:prstGeom prst="rect">
            <a:avLst/>
          </a:prstGeom>
        </p:spPr>
        <p:txBody>
          <a:bodyPr lIns="0" tIns="0" rIns="0" bIns="0" rtlCol="0" anchor="t">
            <a:spAutoFit/>
          </a:bodyPr>
          <a:lstStyle/>
          <a:p>
            <a:pPr algn="l">
              <a:lnSpc>
                <a:spcPts val="3801"/>
              </a:lnSpc>
            </a:pPr>
            <a:r>
              <a:rPr lang="en-US" sz="2400" dirty="0" err="1">
                <a:solidFill>
                  <a:srgbClr val="000000"/>
                </a:solidFill>
                <a:latin typeface="PMingLiU" panose="02020500000000000000" pitchFamily="18" charset="-120"/>
                <a:ea typeface="PMingLiU" panose="02020500000000000000" pitchFamily="18" charset="-120"/>
                <a:cs typeface="Arimo"/>
                <a:sym typeface="Arimo"/>
              </a:rPr>
              <a:t>實用主義、商業主義、白手興家神話的夾擊</a:t>
            </a:r>
            <a:endParaRPr lang="en-US" sz="2400" dirty="0">
              <a:solidFill>
                <a:srgbClr val="000000"/>
              </a:solidFill>
              <a:latin typeface="PMingLiU" panose="02020500000000000000" pitchFamily="18" charset="-120"/>
              <a:ea typeface="PMingLiU" panose="02020500000000000000" pitchFamily="18" charset="-120"/>
              <a:cs typeface="Arimo"/>
              <a:sym typeface="Arimo"/>
            </a:endParaRPr>
          </a:p>
        </p:txBody>
      </p:sp>
      <p:grpSp>
        <p:nvGrpSpPr>
          <p:cNvPr id="33" name="Group 33"/>
          <p:cNvGrpSpPr/>
          <p:nvPr/>
        </p:nvGrpSpPr>
        <p:grpSpPr>
          <a:xfrm>
            <a:off x="10311708" y="7061102"/>
            <a:ext cx="1313707" cy="210788"/>
            <a:chOff x="0" y="0"/>
            <a:chExt cx="1751609" cy="281051"/>
          </a:xfrm>
        </p:grpSpPr>
        <p:sp>
          <p:nvSpPr>
            <p:cNvPr id="34" name="Freeform 34"/>
            <p:cNvSpPr/>
            <p:nvPr/>
          </p:nvSpPr>
          <p:spPr>
            <a:xfrm>
              <a:off x="0" y="0"/>
              <a:ext cx="1751611" cy="281056"/>
            </a:xfrm>
            <a:custGeom>
              <a:avLst/>
              <a:gdLst/>
              <a:ahLst/>
              <a:cxnLst/>
              <a:rect l="l" t="t" r="r" b="b"/>
              <a:pathLst>
                <a:path w="1751611" h="281056">
                  <a:moveTo>
                    <a:pt x="0" y="0"/>
                  </a:moveTo>
                  <a:lnTo>
                    <a:pt x="1751611" y="0"/>
                  </a:lnTo>
                  <a:lnTo>
                    <a:pt x="1751611" y="281056"/>
                  </a:lnTo>
                  <a:lnTo>
                    <a:pt x="0" y="281056"/>
                  </a:lnTo>
                  <a:close/>
                </a:path>
              </a:pathLst>
            </a:custGeom>
            <a:blipFill>
              <a:blip r:embed="rId4">
                <a:alphaModFix amt="0"/>
              </a:blip>
              <a:stretch>
                <a:fillRect t="-71436" b="-71434"/>
              </a:stretch>
            </a:blipFill>
          </p:spPr>
          <p:txBody>
            <a:bodyPr/>
            <a:lstStyle/>
            <a:p>
              <a:endParaRPr lang="en-US">
                <a:latin typeface="PMingLiU" panose="02020500000000000000" pitchFamily="18" charset="-120"/>
                <a:ea typeface="PMingLiU" panose="02020500000000000000" pitchFamily="18" charset="-120"/>
              </a:endParaRPr>
            </a:p>
          </p:txBody>
        </p:sp>
        <p:sp>
          <p:nvSpPr>
            <p:cNvPr id="35" name="TextBox 35"/>
            <p:cNvSpPr txBox="1"/>
            <p:nvPr/>
          </p:nvSpPr>
          <p:spPr>
            <a:xfrm>
              <a:off x="0" y="-9525"/>
              <a:ext cx="1751609" cy="290576"/>
            </a:xfrm>
            <a:prstGeom prst="rect">
              <a:avLst/>
            </a:prstGeom>
          </p:spPr>
          <p:txBody>
            <a:bodyPr lIns="0" tIns="0" rIns="0" bIns="0" rtlCol="0" anchor="ctr"/>
            <a:lstStyle/>
            <a:p>
              <a:pPr algn="l">
                <a:lnSpc>
                  <a:spcPts val="2879"/>
                </a:lnSpc>
              </a:pPr>
              <a:r>
                <a:rPr lang="en-US" sz="2400" b="1" dirty="0">
                  <a:solidFill>
                    <a:srgbClr val="000000"/>
                  </a:solidFill>
                  <a:latin typeface="PMingLiU" panose="02020500000000000000" pitchFamily="18" charset="-120"/>
                  <a:ea typeface="PMingLiU" panose="02020500000000000000" pitchFamily="18" charset="-120"/>
                  <a:cs typeface="Arimo Bold"/>
                  <a:sym typeface="Arimo Bold"/>
                </a:rPr>
                <a:t>04</a:t>
              </a:r>
            </a:p>
          </p:txBody>
        </p:sp>
      </p:grpSp>
      <p:grpSp>
        <p:nvGrpSpPr>
          <p:cNvPr id="36" name="Group 36"/>
          <p:cNvGrpSpPr/>
          <p:nvPr/>
        </p:nvGrpSpPr>
        <p:grpSpPr>
          <a:xfrm>
            <a:off x="10311708" y="8246421"/>
            <a:ext cx="7131396" cy="28575"/>
            <a:chOff x="0" y="0"/>
            <a:chExt cx="9508528" cy="38100"/>
          </a:xfrm>
        </p:grpSpPr>
        <p:sp>
          <p:nvSpPr>
            <p:cNvPr id="37" name="Freeform 37"/>
            <p:cNvSpPr/>
            <p:nvPr/>
          </p:nvSpPr>
          <p:spPr>
            <a:xfrm>
              <a:off x="0" y="0"/>
              <a:ext cx="9508490" cy="38100"/>
            </a:xfrm>
            <a:custGeom>
              <a:avLst/>
              <a:gdLst/>
              <a:ahLst/>
              <a:cxnLst/>
              <a:rect l="l" t="t" r="r" b="b"/>
              <a:pathLst>
                <a:path w="9508490" h="38100">
                  <a:moveTo>
                    <a:pt x="0" y="0"/>
                  </a:moveTo>
                  <a:lnTo>
                    <a:pt x="9508490" y="0"/>
                  </a:lnTo>
                  <a:lnTo>
                    <a:pt x="9508490" y="38100"/>
                  </a:lnTo>
                  <a:lnTo>
                    <a:pt x="0" y="38100"/>
                  </a:lnTo>
                  <a:close/>
                </a:path>
              </a:pathLst>
            </a:custGeom>
            <a:solidFill>
              <a:srgbClr val="C7A2AC"/>
            </a:solidFill>
          </p:spPr>
          <p:txBody>
            <a:bodyPr/>
            <a:lstStyle/>
            <a:p>
              <a:endParaRPr lang="en-US">
                <a:latin typeface="PMingLiU" panose="02020500000000000000" pitchFamily="18" charset="-120"/>
                <a:ea typeface="PMingLiU" panose="02020500000000000000" pitchFamily="18" charset="-120"/>
              </a:endParaRPr>
            </a:p>
          </p:txBody>
        </p:sp>
      </p:grpSp>
      <p:sp>
        <p:nvSpPr>
          <p:cNvPr id="38" name="TextBox 38"/>
          <p:cNvSpPr txBox="1"/>
          <p:nvPr/>
        </p:nvSpPr>
        <p:spPr>
          <a:xfrm>
            <a:off x="10968552" y="6972300"/>
            <a:ext cx="4502791" cy="422423"/>
          </a:xfrm>
          <a:prstGeom prst="rect">
            <a:avLst/>
          </a:prstGeom>
        </p:spPr>
        <p:txBody>
          <a:bodyPr lIns="0" tIns="0" rIns="0" bIns="0" rtlCol="0" anchor="t">
            <a:spAutoFit/>
          </a:bodyPr>
          <a:lstStyle/>
          <a:p>
            <a:pPr algn="l">
              <a:lnSpc>
                <a:spcPts val="3494"/>
              </a:lnSpc>
            </a:pPr>
            <a:r>
              <a:rPr lang="en-US" sz="2799" b="1" dirty="0" err="1">
                <a:solidFill>
                  <a:srgbClr val="000000"/>
                </a:solidFill>
                <a:latin typeface="PMingLiU" panose="02020500000000000000" pitchFamily="18" charset="-120"/>
                <a:ea typeface="PMingLiU" panose="02020500000000000000" pitchFamily="18" charset="-120"/>
                <a:cs typeface="Arimo Bold"/>
                <a:sym typeface="Arimo Bold"/>
              </a:rPr>
              <a:t>教育體制</a:t>
            </a:r>
            <a:endParaRPr lang="en-US" sz="2799" b="1" dirty="0">
              <a:solidFill>
                <a:srgbClr val="000000"/>
              </a:solidFill>
              <a:latin typeface="PMingLiU" panose="02020500000000000000" pitchFamily="18" charset="-120"/>
              <a:ea typeface="PMingLiU" panose="02020500000000000000" pitchFamily="18" charset="-120"/>
              <a:cs typeface="Arimo Bold"/>
              <a:sym typeface="Arimo Bold"/>
            </a:endParaRPr>
          </a:p>
        </p:txBody>
      </p:sp>
      <p:sp>
        <p:nvSpPr>
          <p:cNvPr id="39" name="TextBox 39"/>
          <p:cNvSpPr txBox="1"/>
          <p:nvPr/>
        </p:nvSpPr>
        <p:spPr>
          <a:xfrm>
            <a:off x="10968552" y="7652157"/>
            <a:ext cx="7976292" cy="439031"/>
          </a:xfrm>
          <a:prstGeom prst="rect">
            <a:avLst/>
          </a:prstGeom>
        </p:spPr>
        <p:txBody>
          <a:bodyPr lIns="0" tIns="0" rIns="0" bIns="0" rtlCol="0" anchor="t">
            <a:spAutoFit/>
          </a:bodyPr>
          <a:lstStyle/>
          <a:p>
            <a:pPr algn="l">
              <a:lnSpc>
                <a:spcPts val="3801"/>
              </a:lnSpc>
            </a:pPr>
            <a:r>
              <a:rPr lang="en-US" sz="2400" dirty="0" err="1">
                <a:solidFill>
                  <a:srgbClr val="000000"/>
                </a:solidFill>
                <a:latin typeface="PMingLiU" panose="02020500000000000000" pitchFamily="18" charset="-120"/>
                <a:ea typeface="PMingLiU" panose="02020500000000000000" pitchFamily="18" charset="-120"/>
                <a:cs typeface="Arimo"/>
                <a:sym typeface="Arimo"/>
              </a:rPr>
              <a:t>自由放任教育，智性卓越的系統性消解</a:t>
            </a:r>
            <a:endParaRPr lang="en-US" sz="2400" dirty="0">
              <a:solidFill>
                <a:srgbClr val="000000"/>
              </a:solidFill>
              <a:latin typeface="PMingLiU" panose="02020500000000000000" pitchFamily="18" charset="-120"/>
              <a:ea typeface="PMingLiU" panose="02020500000000000000" pitchFamily="18" charset="-120"/>
              <a:cs typeface="Arimo"/>
              <a:sym typeface="Arimo"/>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407</TotalTime>
  <Words>1020</Words>
  <Application>Microsoft Macintosh PowerPoint</Application>
  <PresentationFormat>Custom</PresentationFormat>
  <Paragraphs>213</Paragraphs>
  <Slides>23</Slides>
  <Notes>23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PMingLiU</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US_anti_intellualism.pptx</dc:title>
  <cp:lastModifiedBy>Chong Ho Yu</cp:lastModifiedBy>
  <cp:revision>36</cp:revision>
  <dcterms:created xsi:type="dcterms:W3CDTF">2006-08-16T00:00:00Z</dcterms:created>
  <dcterms:modified xsi:type="dcterms:W3CDTF">2026-05-22T08:46:34Z</dcterms:modified>
  <dc:identifier>DAHJ4mLGiA4</dc:identifier>
</cp:coreProperties>
</file>