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7" r:id="rId18"/>
    <p:sldId id="279" r:id="rId19"/>
    <p:sldId id="278" r:id="rId20"/>
    <p:sldId id="271" r:id="rId21"/>
    <p:sldId id="272" r:id="rId22"/>
    <p:sldId id="273" r:id="rId23"/>
    <p:sldId id="274" r:id="rId24"/>
    <p:sldId id="275" r:id="rId25"/>
    <p:sldId id="280" r:id="rId26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749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256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03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Relationship Id="rId9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sv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775370" y="1844635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6600" b="1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良知的代價</a:t>
            </a:r>
            <a:endParaRPr lang="en-US" sz="66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824480" y="3019391"/>
            <a:ext cx="5134283" cy="1095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潘霍華的政治神學、</a:t>
            </a:r>
            <a:br>
              <a:rPr lang="en-US" sz="2800" b="1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</a:br>
            <a:r>
              <a:rPr lang="en-US" sz="2800" b="1" dirty="0" err="1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負責行動與反暴政思想的當代意義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1EDD6D9-2B79-7CD5-73A3-EAA2BBEA6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21581" y="0"/>
            <a:ext cx="82296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57BA0CDC-7B55-46C4-18FE-E13572A5C644}"/>
              </a:ext>
            </a:extLst>
          </p:cNvPr>
          <p:cNvSpPr/>
          <p:nvPr/>
        </p:nvSpPr>
        <p:spPr>
          <a:xfrm>
            <a:off x="7518320" y="6008915"/>
            <a:ext cx="5952173" cy="125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buNone/>
            </a:pPr>
            <a:r>
              <a:rPr lang="en-US" sz="24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余創豪</a:t>
            </a:r>
          </a:p>
          <a:p>
            <a:pPr marL="0" indent="0" algn="r">
              <a:buNone/>
            </a:pPr>
            <a:r>
              <a:rPr lang="en-US" sz="24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2025年11月20日</a:t>
            </a:r>
          </a:p>
          <a:p>
            <a:pPr marL="0" indent="0" algn="r">
              <a:buNone/>
            </a:pPr>
            <a:r>
              <a:rPr lang="en-US" sz="2400" dirty="0" err="1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宣道會活恩堂週四學堂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89641"/>
            <a:ext cx="595372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神學家、殉道者與現代危機</a:t>
            </a:r>
            <a:endParaRPr lang="en-US" sz="39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2985968"/>
            <a:ext cx="3412224" cy="4296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潘霍華(Dietrich Bonhoeffer,1906–1945)</a:t>
            </a: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是二十世紀神學與政治倫理中極具挑戰性的思想家</a:t>
            </a: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。</a:t>
            </a:r>
          </a:p>
          <a:p>
            <a:pPr marL="342900" indent="-34290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他之所以一直備受重視,並不只是因為神學造詣,而是因為他在納粹統治下的真實處境:一位原本堅持基督徒和平主義的神學家,最後卻走上參與推翻暴政、甚至參與刺殺希特拉的行動。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945487" y="2985967"/>
            <a:ext cx="3412224" cy="2148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1932年,他寫下基督徒被呼召為和平、必須拒絕暴力的文章。然而到了1944年,他卻加入了德國軍方的祕密抵抗網絡,協助行動者策劃刺殺希特拉。</a:t>
            </a:r>
          </a:p>
          <a:p>
            <a:pPr marL="342900" indent="-34290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納粹政權在1945年4月處決了他,那時距離盟軍解放德國僅剩兩週。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A66F95-3F31-84B3-4CF8-463C0DB666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5709" y="3234337"/>
            <a:ext cx="8840483" cy="4570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6267A7-D9FA-2833-F8AA-F43AF7F024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1069" y="424608"/>
            <a:ext cx="7157987" cy="25225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2138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3AE019F-CC9D-7324-9019-18BC4264D54D}"/>
              </a:ext>
            </a:extLst>
          </p:cNvPr>
          <p:cNvSpPr/>
          <p:nvPr/>
        </p:nvSpPr>
        <p:spPr>
          <a:xfrm>
            <a:off x="0" y="0"/>
            <a:ext cx="14630400" cy="14042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793790" y="45913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思想的張力與力量</a:t>
            </a:r>
            <a:endParaRPr lang="en-US" sz="4000" dirty="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89" y="2065947"/>
            <a:ext cx="13042821" cy="1170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他生命的最後一步,看似違背他早年的和平主義,卻是他倫理思考的必然結論:</a:t>
            </a:r>
          </a:p>
          <a:p>
            <a:pPr marL="0" indent="0" algn="l">
              <a:buNone/>
            </a:pP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當邪惡具體且急迫到極點時,單靠道德原則已不足以回應</a:t>
            </a: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。</a:t>
            </a:r>
          </a:p>
          <a:p>
            <a:pPr marL="0" indent="0" algn="l">
              <a:buNone/>
            </a:pP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道德運氣：甘地和馬丁路德金的非暴力革命取得成功，是因為他們的對手是英美政府，而不是納粹德國或者共產蘇聯</a:t>
            </a: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3635693"/>
            <a:ext cx="6422231" cy="1158716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99768" y="38416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廉價恩典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99768" y="4270891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不需要悔改、順服或捨己的信仰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414379" y="3635693"/>
            <a:ext cx="6422231" cy="1158716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357" y="38416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昂貴的門徒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357" y="4270891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信仰與行動合一,願意付代價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3790" y="4992767"/>
            <a:ext cx="6422231" cy="1158716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99768" y="51987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無宗教的基督信仰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99768" y="5627965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在公共領域中實踐信仰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414379" y="4992767"/>
            <a:ext cx="6422231" cy="1158716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20357" y="51987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負責行動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620357" y="5627965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為他人生命承擔必要的罪責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F54809-1A49-0B95-9E12-01CEF9D1A5DB}"/>
              </a:ext>
            </a:extLst>
          </p:cNvPr>
          <p:cNvSpPr/>
          <p:nvPr/>
        </p:nvSpPr>
        <p:spPr>
          <a:xfrm>
            <a:off x="0" y="6825343"/>
            <a:ext cx="14630400" cy="14042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D43695-C5E4-6095-B6A6-5BCFF3EE8571}"/>
              </a:ext>
            </a:extLst>
          </p:cNvPr>
          <p:cNvSpPr/>
          <p:nvPr/>
        </p:nvSpPr>
        <p:spPr>
          <a:xfrm>
            <a:off x="0" y="0"/>
            <a:ext cx="14630400" cy="14205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1172613" y="470126"/>
            <a:ext cx="4676061" cy="584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生平與國際視野的形成</a:t>
            </a:r>
            <a:endParaRPr lang="en-US" sz="4000" b="1" dirty="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72613" y="2730860"/>
            <a:ext cx="6339007" cy="59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潘霍華出生於德國布雷斯勞,成長於一個充滿知識分子氛圍的家庭。他在圖賓根、羅馬與柏林研讀神學,1931年按立成為牧師。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72613" y="4512613"/>
            <a:ext cx="6339007" cy="897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在1930–31年間前往紐約的聯合神學院深造,這段旅程深刻影響他日後的倫理觀。在紐約,他經常前往哈林區的阿比西尼亞浸信會聚會,親身接觸黑人在美國面對的制度性壓迫。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479" y="1899846"/>
            <a:ext cx="4664308" cy="46643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218D5E-B014-E100-9E85-0E039DDE735D}"/>
              </a:ext>
            </a:extLst>
          </p:cNvPr>
          <p:cNvSpPr/>
          <p:nvPr/>
        </p:nvSpPr>
        <p:spPr>
          <a:xfrm>
            <a:off x="0" y="7086600"/>
            <a:ext cx="14630400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27221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從下而上的視角</a:t>
            </a:r>
            <a:endParaRPr lang="en-US" sz="39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91446" y="3668197"/>
            <a:ext cx="72587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這段經驗讓他第一次從「被壓迫者的角度」來理解社會結構──這就是他後來稱為「從下而上的視角」(view from below)。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93790" y="3444954"/>
            <a:ext cx="22860" cy="1081564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93790" y="4749760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也因為他曾經在德國以外接觸到壓迫,他比許多德國神學家更早意識到納粹政權的邪惡。這種視角成為他判斷一切道德選擇的起點:基督徒必須從受苦者、被壓迫者、無權者的眼光來看世界。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54126" y="1530893"/>
            <a:ext cx="392138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 err="1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德國新教的危機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03770" y="2728662"/>
            <a:ext cx="22860" cy="4899422"/>
          </a:xfrm>
          <a:prstGeom prst="roundRect">
            <a:avLst>
              <a:gd name="adj" fmla="val 364651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519505" y="2940474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091958" y="272866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166372" y="276586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1</a:t>
            </a:r>
            <a:endParaRPr lang="en-US" sz="23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42028" y="279688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1933年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93790" y="3226105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納粹上台後,潘霍華成為最早反對希特拉的神學家之一,參與「信義教會告白派」運動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515582" y="4131099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091958" y="391928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166372" y="395649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2</a:t>
            </a:r>
            <a:endParaRPr lang="en-US" sz="23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307467" y="398751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1935年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307467" y="4416730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在非法的芬肯瓦爾德神學院培訓年輕牧者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519505" y="5157418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091958" y="4945606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166372" y="4982813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3</a:t>
            </a:r>
            <a:endParaRPr lang="en-US" sz="23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2028" y="50138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1937年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93790" y="5443049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神學院被蓋世太保關閉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515582" y="618385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091958" y="597204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166372" y="600925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4</a:t>
            </a:r>
            <a:endParaRPr lang="en-US" sz="23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07467" y="60402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1940年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307467" y="6469487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被禁止公開講道,但仍持續在地下教會中教導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5C7CB0-8483-A7DA-E00E-2081E35892A7}"/>
              </a:ext>
            </a:extLst>
          </p:cNvPr>
          <p:cNvSpPr/>
          <p:nvPr/>
        </p:nvSpPr>
        <p:spPr>
          <a:xfrm>
            <a:off x="0" y="7208330"/>
            <a:ext cx="14630400" cy="10212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0DFA52-246F-D116-DAFD-7BC76F00EB35}"/>
              </a:ext>
            </a:extLst>
          </p:cNvPr>
          <p:cNvSpPr/>
          <p:nvPr/>
        </p:nvSpPr>
        <p:spPr>
          <a:xfrm>
            <a:off x="0" y="13687"/>
            <a:ext cx="14630400" cy="10212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7544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400" b="1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廉價恩典的沉默</a:t>
            </a:r>
            <a:endParaRPr lang="en-US" sz="4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90" y="2448520"/>
            <a:ext cx="4250293" cy="4250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35811" y="2403872"/>
            <a:ext cx="83083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告白教會多半只守護教會內部的信仰純潔,卻沒有公開反對納粹迫害猶太人。這種沉默正是潘霍華後來稱為「廉價恩典」的結果──一種只講信仰、不願付代價的宗教。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535811" y="3797260"/>
            <a:ext cx="83083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廉價恩典讓德國教會對納粹迫害猶太人保持沉默──大家都想當「無害、乾淨的基督徒」,卻忽略了受苦的鄰舍。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15DCDB-0636-32FB-66DD-7429CAA99409}"/>
              </a:ext>
            </a:extLst>
          </p:cNvPr>
          <p:cNvSpPr/>
          <p:nvPr/>
        </p:nvSpPr>
        <p:spPr>
          <a:xfrm>
            <a:off x="0" y="13687"/>
            <a:ext cx="14630400" cy="10212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D84470-2062-4B5C-C6F9-36184BE005EC}"/>
              </a:ext>
            </a:extLst>
          </p:cNvPr>
          <p:cNvSpPr/>
          <p:nvPr/>
        </p:nvSpPr>
        <p:spPr>
          <a:xfrm>
            <a:off x="0" y="7194643"/>
            <a:ext cx="14630400" cy="10212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6975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1939年的決定性時刻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90" y="2787491"/>
            <a:ext cx="992267" cy="119074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984415" y="298584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前往紐約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984415" y="3415070"/>
            <a:ext cx="63657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1939年夏天再次到紐約尋求安全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90" y="3978235"/>
            <a:ext cx="992267" cy="119074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984415" y="417659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決定返回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Text 4"/>
          <p:cNvSpPr/>
          <p:nvPr/>
        </p:nvSpPr>
        <p:spPr>
          <a:xfrm>
            <a:off x="1984415" y="4605814"/>
            <a:ext cx="63657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只待了幾週便決定返回德國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90" y="5168979"/>
            <a:ext cx="992267" cy="119074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84415" y="53673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與人民同受苦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984415" y="5796557"/>
            <a:ext cx="6365796" cy="797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「</a:t>
            </a: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唯有與我的人民同受苦難,我才有資格在戰後參與重建</a:t>
            </a: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 。 」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1997之前香港蔡元雲醫生經常引用這兩句名言。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026" name="Picture 2" descr="蔡元雲醫生">
            <a:extLst>
              <a:ext uri="{FF2B5EF4-FFF2-40B4-BE49-F238E27FC236}">
                <a16:creationId xmlns:a16="http://schemas.microsoft.com/office/drawing/2014/main" id="{0D99EF61-DF4F-9036-B6AC-39DBBF159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200" y="2065854"/>
            <a:ext cx="2857500" cy="285750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52499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加入抵抗運動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671" y="410182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回國後,他加入Abwehr的抵抗圈子,潘霍華幫助營救猶太人,也為暗殺希特拉的計畫提供協助。同時,他撰寫《倫理學》手稿,試圖回答一個核心問題:在極端邪惡的世界裡,基督徒要如何行動?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5166157"/>
            <a:ext cx="4215289" cy="1189196"/>
          </a:xfrm>
          <a:prstGeom prst="roundRect">
            <a:avLst>
              <a:gd name="adj" fmla="val 701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15008" y="53873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營救猶太人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5008" y="5816596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協助猶太人逃離納粹迫害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207437" y="5166157"/>
            <a:ext cx="4215408" cy="1189196"/>
          </a:xfrm>
          <a:prstGeom prst="roundRect">
            <a:avLst>
              <a:gd name="adj" fmla="val 701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28655" y="53873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暗殺計畫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428655" y="5816596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為刺殺希特拉的行動提供協助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621203" y="5166157"/>
            <a:ext cx="4215289" cy="1189196"/>
          </a:xfrm>
          <a:prstGeom prst="roundRect">
            <a:avLst>
              <a:gd name="adj" fmla="val 7010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842421" y="53873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撰寫《倫理學》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842421" y="5816596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在極端處境中思考基督徒的行動倫理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1C7130-3FE8-6E3B-11C3-39FFECD97506}"/>
              </a:ext>
            </a:extLst>
          </p:cNvPr>
          <p:cNvSpPr/>
          <p:nvPr/>
        </p:nvSpPr>
        <p:spPr>
          <a:xfrm>
            <a:off x="0" y="13687"/>
            <a:ext cx="14630400" cy="10212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7F3016-ED38-D4DB-D6F3-7F4ADC03D97D}"/>
              </a:ext>
            </a:extLst>
          </p:cNvPr>
          <p:cNvSpPr/>
          <p:nvPr/>
        </p:nvSpPr>
        <p:spPr>
          <a:xfrm>
            <a:off x="0" y="7194643"/>
            <a:ext cx="14630400" cy="10212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C1EC0F-2B1D-CAFF-C813-EB9BEC145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9107" y="569469"/>
            <a:ext cx="5795493" cy="289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3360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8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願意承擔罪責</a:t>
            </a:r>
            <a:endParaRPr lang="en-US" sz="48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91446" y="2884868"/>
            <a:ext cx="7258764" cy="989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當制度性邪惡已經吞噬世界,拒絕行動本身就是犯罪</a:t>
            </a: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。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ja-JP" altLang="en-US" sz="2000">
                <a:latin typeface="PMingLiU" panose="02020500000000000000" pitchFamily="18" charset="-120"/>
                <a:ea typeface="PMingLiU" panose="02020500000000000000" pitchFamily="18" charset="-120"/>
              </a:rPr>
              <a:t>雅各書</a:t>
            </a:r>
            <a:r>
              <a:rPr lang="en-US" altLang="ja-JP" sz="2000" dirty="0">
                <a:latin typeface="PMingLiU" panose="02020500000000000000" pitchFamily="18" charset="-120"/>
                <a:ea typeface="PMingLiU" panose="02020500000000000000" pitchFamily="18" charset="-120"/>
              </a:rPr>
              <a:t>4:17 </a:t>
            </a:r>
            <a:r>
              <a:rPr lang="ja-JP" altLang="en-US" sz="2000">
                <a:latin typeface="PMingLiU" panose="02020500000000000000" pitchFamily="18" charset="-120"/>
                <a:ea typeface="PMingLiU" panose="02020500000000000000" pitchFamily="18" charset="-120"/>
              </a:rPr>
              <a:t>人若知道行善卻不去行，這就是他的罪了。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6650" y="2884868"/>
            <a:ext cx="22860" cy="764024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4320540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在這個時期,他逐漸形成「願意為負責的行動承擔罪責」的倫理思想。他明白:當制度性邪惡已經吞噬世界,什麼也不做本身就是犯罪。這呼應了後來人們所說的「平庸之惡」。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16650" y="5605462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1943年,他遭逮捕;1945年,他在佛森堡集中營被絞死。他的生命以最沉重但最真實的方式,證明了他思想的代價。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1748"/>
            <a:ext cx="53097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廉價恩典 vs. 昂貴的門徒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03770" y="1668661"/>
            <a:ext cx="22860" cy="5909191"/>
          </a:xfrm>
          <a:prstGeom prst="roundRect">
            <a:avLst>
              <a:gd name="adj" fmla="val 364651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70930" y="1668661"/>
            <a:ext cx="6521410" cy="2756178"/>
          </a:xfrm>
          <a:prstGeom prst="roundRect">
            <a:avLst>
              <a:gd name="adj" fmla="val 302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613077" y="18746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廉價恩典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76908" y="2303859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不需要悔改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76908" y="2690813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不需要順服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76908" y="3077766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不需要捨己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76908" y="3464719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甚至不需要面對現實的邪惡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76908" y="3901321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讓人相信:只要相信,就能避免一切代價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338060" y="4821674"/>
            <a:ext cx="6521410" cy="2756178"/>
          </a:xfrm>
          <a:prstGeom prst="rect">
            <a:avLst/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536418" y="502765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昂貴的門徒</a:t>
            </a:r>
            <a:endParaRPr lang="en-US" sz="28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536418" y="5456873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信仰與行動合一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536418" y="5843826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愛鄰舍必然付代價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536418" y="6230779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聖經不是概念,而是要在現實中實踐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536418" y="6617732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跟隨基督會要求你放下安全感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536418" y="7054334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「願意順服的,才是真相信;真相信的,也必然順服」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050" name="Picture 2" descr="The Cost of Discipleship, Revised Edition: Dietrich Bonhoeffer: Amazon.com:  Books">
            <a:extLst>
              <a:ext uri="{FF2B5EF4-FFF2-40B4-BE49-F238E27FC236}">
                <a16:creationId xmlns:a16="http://schemas.microsoft.com/office/drawing/2014/main" id="{2A79FE69-7843-65D6-670D-B349548C3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1499" y="423094"/>
            <a:ext cx="2733602" cy="419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追隨基督(新版) 道聲網路書房">
            <a:extLst>
              <a:ext uri="{FF2B5EF4-FFF2-40B4-BE49-F238E27FC236}">
                <a16:creationId xmlns:a16="http://schemas.microsoft.com/office/drawing/2014/main" id="{C02A9DC9-8695-BFF2-05EB-08C04B9F2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3614" y="4611325"/>
            <a:ext cx="2068359" cy="31610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10132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倫理路線的失敗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02704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在《倫理學》中,潘霍華反省了各種「倫理路線」為何在面對納粹時全部失敗。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91446" y="4361617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93790" y="4163139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618" y="4311968"/>
            <a:ext cx="297656" cy="2976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2148" y="495681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理性主義失敗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92148" y="5386030"/>
            <a:ext cx="38185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理性以為可以靠對錯分析來對抗邪惡,但面對變態而虛偽的極權時,理性往往過於脆弱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505093" y="4063960"/>
            <a:ext cx="3917633" cy="198358"/>
          </a:xfrm>
          <a:prstGeom prst="roundRect">
            <a:avLst>
              <a:gd name="adj" fmla="val 4202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207437" y="3865483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6265" y="4014311"/>
            <a:ext cx="297656" cy="2976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05795" y="46591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道德潔癖者失敗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5405795" y="5088374"/>
            <a:ext cx="38186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只求保持「個人清白」、不願沾染任何複雜性的道德論者,最後也被邪惡利用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9918859" y="3766304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9621203" y="3567827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0031" y="3716655"/>
            <a:ext cx="297656" cy="29765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19561" y="436149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良心無法提供終極指引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9819561" y="4790718"/>
            <a:ext cx="38185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良心本來是善,但在混亂的時代,良心會被欺騙、疲乏、甚至被操弄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CCED67-B822-3F43-3CD4-2DC37BE55D58}"/>
              </a:ext>
            </a:extLst>
          </p:cNvPr>
          <p:cNvSpPr/>
          <p:nvPr/>
        </p:nvSpPr>
        <p:spPr>
          <a:xfrm>
            <a:off x="0" y="0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28C936-D938-81FE-CCDC-7FF8A09FC4D3}"/>
              </a:ext>
            </a:extLst>
          </p:cNvPr>
          <p:cNvSpPr/>
          <p:nvPr/>
        </p:nvSpPr>
        <p:spPr>
          <a:xfrm>
            <a:off x="0" y="6847164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7788" y="259440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負責的行動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35" y="1935045"/>
            <a:ext cx="4359509" cy="43595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69707" y="3703236"/>
            <a:ext cx="6955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這是潘霍華倫理學的高峰:責任不是維持自己的清白,而是為了他人的生命,在現實中採取必要的行動。也包括可能讓自己背負罪責的行動──例如協助刺殺希特拉。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369707" y="5633358"/>
            <a:ext cx="66579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「決定性的問題不是我如何英雄般地脫身,而是下一代如何得以生存。」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072051" y="5633358"/>
            <a:ext cx="22860" cy="317540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8AB04F-C1CE-7CD0-19BC-AA17807E274D}"/>
              </a:ext>
            </a:extLst>
          </p:cNvPr>
          <p:cNvSpPr/>
          <p:nvPr/>
        </p:nvSpPr>
        <p:spPr>
          <a:xfrm>
            <a:off x="0" y="0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599D22-EAB7-7462-A273-F60739DCC894}"/>
              </a:ext>
            </a:extLst>
          </p:cNvPr>
          <p:cNvSpPr/>
          <p:nvPr/>
        </p:nvSpPr>
        <p:spPr>
          <a:xfrm>
            <a:off x="0" y="6890657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2B182F-DC01-FD4A-9B25-05799910ED4E}"/>
              </a:ext>
            </a:extLst>
          </p:cNvPr>
          <p:cNvSpPr/>
          <p:nvPr/>
        </p:nvSpPr>
        <p:spPr>
          <a:xfrm>
            <a:off x="0" y="849341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2353329" y="1167631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無宗教的基督信仰</a:t>
            </a:r>
            <a:endParaRPr lang="en-US" sz="3900" dirty="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74471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在獄中書簡裡,他提出「無宗教的基督信仰」──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並不是否定信仰,而是指出傳統宗教形式已無法回應時代的邪惡</a:t>
            </a: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711834"/>
            <a:ext cx="496133" cy="4961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4559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不逃避世界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4885195"/>
            <a:ext cx="41821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不把信仰藏在教堂或神學詞語裡,在公共領域中實踐信仰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3986" y="3711834"/>
            <a:ext cx="496133" cy="49613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44559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與受苦者站在一起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223986" y="4885195"/>
            <a:ext cx="41823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不逃避世界,而是與受苦者站在一起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4695" y="5700611"/>
            <a:ext cx="496133" cy="49613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274695" y="644475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不用宗教外衣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3274695" y="6873972"/>
            <a:ext cx="41823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不用「宗教的外衣」合理化逃避責任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3074" name="Picture 2" descr="獄中書簡》">
            <a:extLst>
              <a:ext uri="{FF2B5EF4-FFF2-40B4-BE49-F238E27FC236}">
                <a16:creationId xmlns:a16="http://schemas.microsoft.com/office/drawing/2014/main" id="{531277AC-2AC9-D815-C79C-4C1B32A4C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5705" y="1167631"/>
            <a:ext cx="4214909" cy="616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8ED0FAF-A4D0-F42D-25E4-6049483442F7}"/>
              </a:ext>
            </a:extLst>
          </p:cNvPr>
          <p:cNvSpPr/>
          <p:nvPr/>
        </p:nvSpPr>
        <p:spPr>
          <a:xfrm>
            <a:off x="0" y="0"/>
            <a:ext cx="14630400" cy="12246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3089715" y="564699"/>
            <a:ext cx="3966329" cy="413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哈維爾與極權時代的倫理</a:t>
            </a:r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8774" y="1625964"/>
            <a:ext cx="8397953" cy="42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捷克劇作家與總統哈維爾(Václav Havel)並不是基督徒,也沒有引用過潘霍華;但學界普遍認為他的思想與潘霍華之間存在深刻的「精神連結」。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68774" y="2510634"/>
            <a:ext cx="8551985" cy="414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他的名文《無能者的大能</a:t>
            </a: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》(1977)為捷克「七七憲章」運動提供了倫理基礎。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593552" y="3152352"/>
            <a:ext cx="6720126" cy="1695292"/>
          </a:xfrm>
          <a:prstGeom prst="roundRect">
            <a:avLst>
              <a:gd name="adj" fmla="val 42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858102" y="3386422"/>
            <a:ext cx="396716" cy="396716"/>
          </a:xfrm>
          <a:prstGeom prst="roundRect">
            <a:avLst>
              <a:gd name="adj" fmla="val 50000"/>
            </a:avLst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7223" y="3476244"/>
            <a:ext cx="178475" cy="1784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923478" y="3961375"/>
            <a:ext cx="1653302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活在謊言中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7923478" y="4247363"/>
            <a:ext cx="6440567" cy="211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後極權社會的統治靠全民「配合演戲」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7593552" y="5588669"/>
            <a:ext cx="6720126" cy="1566408"/>
          </a:xfrm>
          <a:prstGeom prst="roundRect">
            <a:avLst>
              <a:gd name="adj" fmla="val 42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 sz="200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7858102" y="5810033"/>
            <a:ext cx="396716" cy="396716"/>
          </a:xfrm>
          <a:prstGeom prst="roundRect">
            <a:avLst>
              <a:gd name="adj" fmla="val 23046929"/>
            </a:avLst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4037" y="5919154"/>
            <a:ext cx="178475" cy="1784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880292" y="6355298"/>
            <a:ext cx="1653302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活在真實中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880292" y="6641286"/>
            <a:ext cx="6440567" cy="211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保持真誠、拒絕配合謊言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4098" name="Picture 2" descr="Václav Havel - Wikipedia">
            <a:extLst>
              <a:ext uri="{FF2B5EF4-FFF2-40B4-BE49-F238E27FC236}">
                <a16:creationId xmlns:a16="http://schemas.microsoft.com/office/drawing/2014/main" id="{5E2C2BDA-AD23-67AA-CC9B-29C82FD7C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6374" y="3057060"/>
            <a:ext cx="2964269" cy="436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he Power of the Powerless: Havel, Vaclav: 9781784875046: Amazon.com: Books">
            <a:extLst>
              <a:ext uri="{FF2B5EF4-FFF2-40B4-BE49-F238E27FC236}">
                <a16:creationId xmlns:a16="http://schemas.microsoft.com/office/drawing/2014/main" id="{2FC61752-723F-CF41-4624-812B088A7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3276" y="3057059"/>
            <a:ext cx="2732686" cy="43655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95CFCB-AB3D-DD74-7F56-404DBD0814B2}"/>
              </a:ext>
            </a:extLst>
          </p:cNvPr>
          <p:cNvSpPr/>
          <p:nvPr/>
        </p:nvSpPr>
        <p:spPr>
          <a:xfrm>
            <a:off x="0" y="6890657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A3BF72-1988-5BDE-BEA6-69A94FD5726F}"/>
              </a:ext>
            </a:extLst>
          </p:cNvPr>
          <p:cNvSpPr/>
          <p:nvPr/>
        </p:nvSpPr>
        <p:spPr>
          <a:xfrm>
            <a:off x="0" y="0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84EEFF-CA4D-6027-363E-4864DFF0E4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0" y="318715"/>
            <a:ext cx="7772400" cy="759217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3005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7C3AB-164E-8873-A29C-43548E51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B3E4BA-08FD-9C32-C1A6-3132987BA96E}"/>
              </a:ext>
            </a:extLst>
          </p:cNvPr>
          <p:cNvSpPr/>
          <p:nvPr/>
        </p:nvSpPr>
        <p:spPr>
          <a:xfrm>
            <a:off x="0" y="6890657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1031C9-161E-936D-0384-88F64E126AFC}"/>
              </a:ext>
            </a:extLst>
          </p:cNvPr>
          <p:cNvSpPr/>
          <p:nvPr/>
        </p:nvSpPr>
        <p:spPr>
          <a:xfrm>
            <a:off x="0" y="0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8BDA48-0A65-9558-FD5C-33809446C4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1376" y="691275"/>
            <a:ext cx="5701486" cy="686885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8165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67300-668C-A7FE-7D52-3978C94B6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CB6F40-77D8-A725-243A-4410E7FDEA41}"/>
              </a:ext>
            </a:extLst>
          </p:cNvPr>
          <p:cNvSpPr/>
          <p:nvPr/>
        </p:nvSpPr>
        <p:spPr>
          <a:xfrm>
            <a:off x="0" y="6890657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26EF81-5C8C-812B-724E-89DA731A9E65}"/>
              </a:ext>
            </a:extLst>
          </p:cNvPr>
          <p:cNvSpPr/>
          <p:nvPr/>
        </p:nvSpPr>
        <p:spPr>
          <a:xfrm>
            <a:off x="0" y="0"/>
            <a:ext cx="14630400" cy="1338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F6A4E8-9636-89D5-9BDF-F0E178CD63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0" y="789344"/>
            <a:ext cx="7772400" cy="665091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8164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F13FCE-A774-238E-BAB0-6F7E21A1C002}"/>
              </a:ext>
            </a:extLst>
          </p:cNvPr>
          <p:cNvSpPr/>
          <p:nvPr/>
        </p:nvSpPr>
        <p:spPr>
          <a:xfrm>
            <a:off x="0" y="0"/>
            <a:ext cx="5497201" cy="8229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0"/>
          <p:cNvSpPr/>
          <p:nvPr/>
        </p:nvSpPr>
        <p:spPr>
          <a:xfrm>
            <a:off x="6280190" y="203438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Steven P. Millies 對〈十年後〉的當代應用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371534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當代神學家Steven P. Millies指出,潘霍華1942年寫下的〈十年後〉,雖然是在納粹掌權第十年的反省,但其中所描述的心理狀態、社會病徵與道德困境,竟與今日美國的民主危機有驚人的相似之處。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280190" y="5266766"/>
            <a:ext cx="7556421" cy="1635678"/>
          </a:xfrm>
          <a:prstGeom prst="roundRect">
            <a:avLst>
              <a:gd name="adj" fmla="val 7182"/>
            </a:avLst>
          </a:prstGeom>
          <a:solidFill>
            <a:srgbClr val="D2D2E0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548" y="5562041"/>
            <a:ext cx="248007" cy="2795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924913" y="5458068"/>
            <a:ext cx="6713339" cy="1073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Millies並沒有簡化地把當代美國與納粹德國畫上等號,他明確指出兩者差異巨大。然而,他強調:精神性的危機、人心的脆弱、群眾的盲從,卻跨越了時代。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7170" name="Picture 2" descr="Steven P. Millies">
            <a:extLst>
              <a:ext uri="{FF2B5EF4-FFF2-40B4-BE49-F238E27FC236}">
                <a16:creationId xmlns:a16="http://schemas.microsoft.com/office/drawing/2014/main" id="{9DA26FF0-9CC8-7285-F1E5-81608C5E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570" y="1632857"/>
            <a:ext cx="4391322" cy="52695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5DC50D6-AF01-9D85-6150-636019B166FB}"/>
              </a:ext>
            </a:extLst>
          </p:cNvPr>
          <p:cNvSpPr/>
          <p:nvPr/>
        </p:nvSpPr>
        <p:spPr>
          <a:xfrm>
            <a:off x="0" y="0"/>
            <a:ext cx="14630400" cy="20667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3049250" y="779414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共通的病徵</a:t>
            </a:r>
            <a:endParaRPr lang="en-US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3520527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6650" y="3543387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60847" y="392986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1</a:t>
            </a:r>
            <a:endParaRPr lang="en-US" sz="23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808798" y="37417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人願意放棄判斷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808798" y="4170966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 err="1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當社會巨變時,人們害怕不確定、因此渴望有人替他們決定方向,於是更願意跟隨簡單粗暴的領袖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93790" y="4909629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16650" y="4932489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60847" y="531896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2</a:t>
            </a:r>
            <a:endParaRPr lang="en-US" sz="23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808798" y="5130848"/>
            <a:ext cx="446412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理性者、道德者、良心者都在混亂中崩潰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808798" y="5560068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唯理性者、道德潔癖者、純靠良心者都會在混亂中瓦解,因為邪惡會戴上道德、歷史、正義的面具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93790" y="6298732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6650" y="6321592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60847" y="6708068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3</a:t>
            </a:r>
            <a:endParaRPr lang="en-US" sz="23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808798" y="651995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人格的耗損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808798" y="6949170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「我們默默地見到罪惡的行為,學會了說雙關語,也彼此猜疑。紛爭使我們疲倦,甚至憤世。」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1A0C7790-D7C7-DD72-C3BE-54D27C26DD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15200" y="294934"/>
            <a:ext cx="4003832" cy="290037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C2ABACB-FABA-3AC3-1C31-BBC5BA8E1C1D}"/>
              </a:ext>
            </a:extLst>
          </p:cNvPr>
          <p:cNvSpPr/>
          <p:nvPr/>
        </p:nvSpPr>
        <p:spPr>
          <a:xfrm>
            <a:off x="0" y="0"/>
            <a:ext cx="14630400" cy="15643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793790" y="613053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核心危機:靈魂生病</a:t>
            </a:r>
            <a:endParaRPr lang="en-US" sz="3900" dirty="0">
              <a:solidFill>
                <a:schemeClr val="bg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07037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Millies認為,潘霍華的〈十年後〉告訴我們:當社會陷入危機時,最深層的病根不是制度,而是人心。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154912" y="452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群眾被煽動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4949428"/>
            <a:ext cx="384202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大眾願意放棄判斷,追隨能滿足情緒的人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2544" y="4470380"/>
            <a:ext cx="296942" cy="2969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5284" y="322516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上癮於憤怒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9895284" y="3654385"/>
            <a:ext cx="3941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大量媒體與社群平台都在靠憤怒與指責來經營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91440" y="3519309"/>
            <a:ext cx="296942" cy="2969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95284" y="58152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分心與資訊過度</a:t>
            </a:r>
            <a:endParaRPr lang="en-US" sz="24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9895284" y="6244471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現代科技使人分心,使人無法反思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15667" y="6245483"/>
            <a:ext cx="296942" cy="29694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76475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必要的回應</a:t>
            </a:r>
            <a:endParaRPr lang="en-US" sz="39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091446" y="3516630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「我們需要的是忠誠與正直的人,而不是憤世的評論家或靈巧的策略家。我們是否還願意重新尋回那單純與正直的精神?」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3293388"/>
            <a:ext cx="22860" cy="764024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4280654"/>
            <a:ext cx="297656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 Light" pitchFamily="34" charset="-120"/>
              </a:rPr>
              <a:t>01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93790" y="4594979"/>
            <a:ext cx="4215289" cy="22860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93790" y="47398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修復內在生命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93790" y="5169098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重新學習專注、整理自己的靈魂、擺脫因為憤怒而掉入的陷阱</a:t>
            </a:r>
            <a:endParaRPr lang="en-US" sz="16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207437" y="4280654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 Light" pitchFamily="34" charset="-120"/>
              </a:rPr>
              <a:t>02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207437" y="4594979"/>
            <a:ext cx="4215408" cy="22860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207437" y="47398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為他人的痛苦重新敏感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207437" y="5169098"/>
            <a:ext cx="42154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「同情心的增長,與我們面對苦難的勇氣成正比」</a:t>
            </a:r>
            <a:endParaRPr lang="en-US" sz="16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621203" y="4280654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 Light" pitchFamily="34" charset="-120"/>
              </a:rPr>
              <a:t>03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621203" y="4594979"/>
            <a:ext cx="4215289" cy="22860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621203" y="47398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靜下來,才能重新行動</a:t>
            </a:r>
            <a:endParaRPr lang="en-US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621203" y="5169098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抵抗暴政的第一步,不是憤怒,而是沈思。不是喊口號,而是重建靈魂</a:t>
            </a:r>
            <a:endParaRPr lang="en-US" sz="16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0FD45B-0D43-3B34-5B72-8440E57D69E9}"/>
              </a:ext>
            </a:extLst>
          </p:cNvPr>
          <p:cNvSpPr/>
          <p:nvPr/>
        </p:nvSpPr>
        <p:spPr>
          <a:xfrm>
            <a:off x="0" y="0"/>
            <a:ext cx="14630400" cy="15643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F5A3D-F8F1-1939-F005-226075CBA3A5}"/>
              </a:ext>
            </a:extLst>
          </p:cNvPr>
          <p:cNvSpPr/>
          <p:nvPr/>
        </p:nvSpPr>
        <p:spPr>
          <a:xfrm>
            <a:off x="-59" y="6665298"/>
            <a:ext cx="14630400" cy="15643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17840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在黑暗中保持清醒</a:t>
            </a:r>
            <a:endParaRPr lang="en-US" sz="39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173557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潘霍華的一生,是在極端黑暗的時代中掙扎尋找「如何作一個基督徒、如何作一個人」的真實記錄。他拒絕逃避,也拒絕自我安慰,更拒絕那種只保護個人清白、卻不願面對現實邪惡的宗教倫理。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93790" y="2911435"/>
            <a:ext cx="7556421" cy="729496"/>
          </a:xfrm>
          <a:prstGeom prst="roundRect">
            <a:avLst>
              <a:gd name="adj" fmla="val 65297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99768" y="3117413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善並不總是帶來成功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93790" y="3839289"/>
            <a:ext cx="7556421" cy="729496"/>
          </a:xfrm>
          <a:prstGeom prst="roundRect">
            <a:avLst>
              <a:gd name="adj" fmla="val 65297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99768" y="4045268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真誠也不必然立刻改變世界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93790" y="4767143"/>
            <a:ext cx="7556421" cy="729496"/>
          </a:xfrm>
          <a:prstGeom prst="roundRect">
            <a:avLst>
              <a:gd name="adj" fmla="val 65297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99768" y="4973122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行動者很可能承受誤解、孤立,甚至死亡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93790" y="5694997"/>
            <a:ext cx="7556421" cy="729496"/>
          </a:xfrm>
          <a:prstGeom prst="roundRect">
            <a:avLst>
              <a:gd name="adj" fmla="val 65297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99768" y="5900976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但保持清醒與負責,是唯一的道路</a:t>
            </a:r>
            <a:endParaRPr lang="en-US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91446" y="6870978"/>
            <a:ext cx="72587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oboto" pitchFamily="34" charset="-120"/>
              </a:rPr>
              <a:t>真正的勇氣不是喧鬧,而是願意在黑暗中仍然做正確的事。</a:t>
            </a:r>
            <a:endParaRPr lang="en-US" sz="20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93790" y="6647736"/>
            <a:ext cx="22860" cy="764024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158C9EA-CCCC-C0AF-51D9-6DE632F3EC5D}"/>
              </a:ext>
            </a:extLst>
          </p:cNvPr>
          <p:cNvSpPr/>
          <p:nvPr/>
        </p:nvSpPr>
        <p:spPr>
          <a:xfrm>
            <a:off x="793790" y="817840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 err="1">
                <a:solidFill>
                  <a:srgbClr val="1B1B27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Raleway" pitchFamily="34" charset="-120"/>
              </a:rPr>
              <a:t>討論問題</a:t>
            </a:r>
            <a:endParaRPr lang="en-US" sz="3900" b="1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B7DA87-6927-F01E-7317-02E33E4021F2}"/>
              </a:ext>
            </a:extLst>
          </p:cNvPr>
          <p:cNvSpPr txBox="1"/>
          <p:nvPr/>
        </p:nvSpPr>
        <p:spPr>
          <a:xfrm>
            <a:off x="793790" y="1847461"/>
            <a:ext cx="1306387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現在的主旋律是非暴力革命，不要以暴易暴。潘霍華從和平主義走向參與刺殺希特拉，這種轉變是否違背了基督教信仰，還是更深地成就了他的信仰？如果你身處相同處境，你會如何抉擇？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你認為今日社會與教會中，哪些現象屬於潘霍華所說的「廉價恩典」？為什麼？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潘霍華指出理性者、道德潔癖者與只倚靠良心者，在亂世中都會崩潰。你覺得現代有哪些例子反映出他這種判斷？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在一個充滿假訊息、表演政治與極化語言的社會，什麼叫做「活在真實中」？你覺得這是一種容易或困難的抵抗方式？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哈維爾與潘霍華都認為誠實的生活本身就具有力量。你認同這種說法嗎？為什麼？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在你自己的生活或職場中，有沒有遇到過「不行動就等於共犯」的情境？你當時如何面對？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如果潘霍華今天仍在世，他會如何回應現代的極化、社群媒體操控、政治民粹或假訊息問題？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你認為在今天的時代，最需要恢復的品格是什麼？（誠實、勇氣、同情、專注、責任</a:t>
            </a:r>
            <a:r>
              <a:rPr lang="en-US" altLang="ja-JP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……</a:t>
            </a:r>
            <a:r>
              <a:rPr lang="ja-JP" altLang="en-US" sz="2400">
                <a:latin typeface="PMingLiU" panose="02020500000000000000" pitchFamily="18" charset="-120"/>
                <a:ea typeface="PMingLiU" panose="02020500000000000000" pitchFamily="18" charset="-120"/>
              </a:rPr>
              <a:t>）為什麼？</a:t>
            </a:r>
            <a:endParaRPr lang="en-US" altLang="ja-JP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en-US" altLang="ja-JP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6F6EE6-0877-117D-626D-BCA0C1E4972B}"/>
              </a:ext>
            </a:extLst>
          </p:cNvPr>
          <p:cNvSpPr/>
          <p:nvPr/>
        </p:nvSpPr>
        <p:spPr>
          <a:xfrm>
            <a:off x="0" y="0"/>
            <a:ext cx="14630400" cy="6200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E9BAEA-8EEB-79B4-8B41-7C4A169504D4}"/>
              </a:ext>
            </a:extLst>
          </p:cNvPr>
          <p:cNvSpPr/>
          <p:nvPr/>
        </p:nvSpPr>
        <p:spPr>
          <a:xfrm>
            <a:off x="0" y="7609522"/>
            <a:ext cx="14630400" cy="6200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4759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1035</Words>
  <Application>Microsoft Macintosh PowerPoint</Application>
  <PresentationFormat>Custom</PresentationFormat>
  <Paragraphs>173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PMingLiU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Chong Ho Yu</cp:lastModifiedBy>
  <cp:revision>19</cp:revision>
  <dcterms:created xsi:type="dcterms:W3CDTF">2025-11-18T08:21:33Z</dcterms:created>
  <dcterms:modified xsi:type="dcterms:W3CDTF">2025-11-21T04:13:31Z</dcterms:modified>
</cp:coreProperties>
</file>